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69" r:id="rId3"/>
    <p:sldId id="296" r:id="rId4"/>
    <p:sldId id="257" r:id="rId5"/>
    <p:sldId id="278" r:id="rId6"/>
    <p:sldId id="300" r:id="rId7"/>
    <p:sldId id="301" r:id="rId8"/>
    <p:sldId id="264" r:id="rId9"/>
    <p:sldId id="279" r:id="rId10"/>
    <p:sldId id="274" r:id="rId11"/>
    <p:sldId id="280" r:id="rId12"/>
    <p:sldId id="302" r:id="rId13"/>
    <p:sldId id="281" r:id="rId14"/>
    <p:sldId id="294" r:id="rId15"/>
    <p:sldId id="293" r:id="rId16"/>
    <p:sldId id="258" r:id="rId17"/>
    <p:sldId id="282" r:id="rId18"/>
    <p:sldId id="260" r:id="rId19"/>
    <p:sldId id="284" r:id="rId20"/>
    <p:sldId id="299" r:id="rId21"/>
    <p:sldId id="292" r:id="rId22"/>
    <p:sldId id="291" r:id="rId23"/>
    <p:sldId id="298" r:id="rId24"/>
    <p:sldId id="263" r:id="rId25"/>
    <p:sldId id="287" r:id="rId26"/>
    <p:sldId id="275" r:id="rId27"/>
    <p:sldId id="271" r:id="rId28"/>
    <p:sldId id="265" r:id="rId29"/>
    <p:sldId id="290" r:id="rId30"/>
    <p:sldId id="267" r:id="rId31"/>
    <p:sldId id="289" r:id="rId32"/>
    <p:sldId id="272" r:id="rId33"/>
    <p:sldId id="295" r:id="rId34"/>
    <p:sldId id="270" r:id="rId3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896"/>
    <a:srgbClr val="457BAC"/>
    <a:srgbClr val="FFFFFF"/>
    <a:srgbClr val="6AA95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2640A9-A030-4ECB-B698-0F6C00DC39C7}" v="2" dt="2025-11-21T18:40:11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5395" autoAdjust="0"/>
  </p:normalViewPr>
  <p:slideViewPr>
    <p:cSldViewPr snapToGrid="0">
      <p:cViewPr varScale="1">
        <p:scale>
          <a:sx n="74" d="100"/>
          <a:sy n="74" d="100"/>
        </p:scale>
        <p:origin x="701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Pěčková" userId="096502dbcdab2048" providerId="LiveId" clId="{26B1E4C7-E7E5-4113-88D4-2A0AC4F74BE9}"/>
    <pc:docChg chg="custSel delSld modSld">
      <pc:chgData name="Alexandra Pěčková" userId="096502dbcdab2048" providerId="LiveId" clId="{26B1E4C7-E7E5-4113-88D4-2A0AC4F74BE9}" dt="2025-11-21T18:42:35.903" v="35" actId="1076"/>
      <pc:docMkLst>
        <pc:docMk/>
      </pc:docMkLst>
      <pc:sldChg chg="addSp delSp modSp mod">
        <pc:chgData name="Alexandra Pěčková" userId="096502dbcdab2048" providerId="LiveId" clId="{26B1E4C7-E7E5-4113-88D4-2A0AC4F74BE9}" dt="2025-11-21T18:42:35.903" v="35" actId="1076"/>
        <pc:sldMkLst>
          <pc:docMk/>
          <pc:sldMk cId="1078176877" sldId="295"/>
        </pc:sldMkLst>
        <pc:spChg chg="add mod">
          <ac:chgData name="Alexandra Pěčková" userId="096502dbcdab2048" providerId="LiveId" clId="{26B1E4C7-E7E5-4113-88D4-2A0AC4F74BE9}" dt="2025-11-21T18:42:29.346" v="34" actId="1076"/>
          <ac:spMkLst>
            <pc:docMk/>
            <pc:sldMk cId="1078176877" sldId="295"/>
            <ac:spMk id="6" creationId="{F8CD9986-EA5B-89A6-7ABA-482339F361DF}"/>
          </ac:spMkLst>
        </pc:spChg>
        <pc:spChg chg="del mod">
          <ac:chgData name="Alexandra Pěčková" userId="096502dbcdab2048" providerId="LiveId" clId="{26B1E4C7-E7E5-4113-88D4-2A0AC4F74BE9}" dt="2025-11-21T18:39:15.881" v="2" actId="478"/>
          <ac:spMkLst>
            <pc:docMk/>
            <pc:sldMk cId="1078176877" sldId="295"/>
            <ac:spMk id="22" creationId="{4EF1643A-7D27-43F1-A66F-3FD3A0E19FA0}"/>
          </ac:spMkLst>
        </pc:spChg>
        <pc:spChg chg="mod">
          <ac:chgData name="Alexandra Pěčková" userId="096502dbcdab2048" providerId="LiveId" clId="{26B1E4C7-E7E5-4113-88D4-2A0AC4F74BE9}" dt="2025-11-21T18:41:44.144" v="20" actId="1076"/>
          <ac:spMkLst>
            <pc:docMk/>
            <pc:sldMk cId="1078176877" sldId="295"/>
            <ac:spMk id="23" creationId="{74A07803-655F-7DB5-0A08-42886A6D67C0}"/>
          </ac:spMkLst>
        </pc:spChg>
        <pc:spChg chg="mod">
          <ac:chgData name="Alexandra Pěčková" userId="096502dbcdab2048" providerId="LiveId" clId="{26B1E4C7-E7E5-4113-88D4-2A0AC4F74BE9}" dt="2025-11-21T18:41:51.862" v="21" actId="1076"/>
          <ac:spMkLst>
            <pc:docMk/>
            <pc:sldMk cId="1078176877" sldId="295"/>
            <ac:spMk id="24" creationId="{5C351F73-8CDA-4812-9AAA-E666DEC05691}"/>
          </ac:spMkLst>
        </pc:spChg>
        <pc:spChg chg="mod">
          <ac:chgData name="Alexandra Pěčková" userId="096502dbcdab2048" providerId="LiveId" clId="{26B1E4C7-E7E5-4113-88D4-2A0AC4F74BE9}" dt="2025-11-21T18:41:33.534" v="19" actId="1076"/>
          <ac:spMkLst>
            <pc:docMk/>
            <pc:sldMk cId="1078176877" sldId="295"/>
            <ac:spMk id="30" creationId="{F7C6FE9A-2760-4216-9C07-F5EA1930A00D}"/>
          </ac:spMkLst>
        </pc:spChg>
        <pc:spChg chg="mod">
          <ac:chgData name="Alexandra Pěčková" userId="096502dbcdab2048" providerId="LiveId" clId="{26B1E4C7-E7E5-4113-88D4-2A0AC4F74BE9}" dt="2025-11-21T18:42:35.903" v="35" actId="1076"/>
          <ac:spMkLst>
            <pc:docMk/>
            <pc:sldMk cId="1078176877" sldId="295"/>
            <ac:spMk id="31" creationId="{760F29DF-13CA-4B46-9646-8C0A2C123FCA}"/>
          </ac:spMkLst>
        </pc:spChg>
        <pc:picChg chg="add mod">
          <ac:chgData name="Alexandra Pěčková" userId="096502dbcdab2048" providerId="LiveId" clId="{26B1E4C7-E7E5-4113-88D4-2A0AC4F74BE9}" dt="2025-11-21T18:40:33.853" v="12" actId="1076"/>
          <ac:picMkLst>
            <pc:docMk/>
            <pc:sldMk cId="1078176877" sldId="295"/>
            <ac:picMk id="3" creationId="{FB300307-19F0-2FCB-BBAE-F7DA5F348B96}"/>
          </ac:picMkLst>
        </pc:picChg>
        <pc:picChg chg="del">
          <ac:chgData name="Alexandra Pěčková" userId="096502dbcdab2048" providerId="LiveId" clId="{26B1E4C7-E7E5-4113-88D4-2A0AC4F74BE9}" dt="2025-11-21T18:39:12.344" v="0" actId="478"/>
          <ac:picMkLst>
            <pc:docMk/>
            <pc:sldMk cId="1078176877" sldId="295"/>
            <ac:picMk id="8" creationId="{91E3F3C8-2876-43F5-ABE7-11D369F75EC0}"/>
          </ac:picMkLst>
        </pc:picChg>
        <pc:picChg chg="mod">
          <ac:chgData name="Alexandra Pěčková" userId="096502dbcdab2048" providerId="LiveId" clId="{26B1E4C7-E7E5-4113-88D4-2A0AC4F74BE9}" dt="2025-11-21T18:41:05.005" v="15" actId="1076"/>
          <ac:picMkLst>
            <pc:docMk/>
            <pc:sldMk cId="1078176877" sldId="295"/>
            <ac:picMk id="20" creationId="{1B29B7FD-F98A-161E-9438-E4125A1A4E77}"/>
          </ac:picMkLst>
        </pc:picChg>
        <pc:picChg chg="mod">
          <ac:chgData name="Alexandra Pěčková" userId="096502dbcdab2048" providerId="LiveId" clId="{26B1E4C7-E7E5-4113-88D4-2A0AC4F74BE9}" dt="2025-11-21T18:41:09.715" v="16" actId="1076"/>
          <ac:picMkLst>
            <pc:docMk/>
            <pc:sldMk cId="1078176877" sldId="295"/>
            <ac:picMk id="39" creationId="{877973B9-584D-42A6-8AB2-669A81D94BE3}"/>
          </ac:picMkLst>
        </pc:picChg>
        <pc:picChg chg="mod">
          <ac:chgData name="Alexandra Pěčková" userId="096502dbcdab2048" providerId="LiveId" clId="{26B1E4C7-E7E5-4113-88D4-2A0AC4F74BE9}" dt="2025-11-21T18:41:18.332" v="17" actId="14100"/>
          <ac:picMkLst>
            <pc:docMk/>
            <pc:sldMk cId="1078176877" sldId="295"/>
            <ac:picMk id="47" creationId="{759B0390-5AA1-41C1-AFDE-EAFFC6E5A310}"/>
          </ac:picMkLst>
        </pc:picChg>
        <pc:picChg chg="mod">
          <ac:chgData name="Alexandra Pěčková" userId="096502dbcdab2048" providerId="LiveId" clId="{26B1E4C7-E7E5-4113-88D4-2A0AC4F74BE9}" dt="2025-11-21T18:42:05.097" v="22" actId="14100"/>
          <ac:picMkLst>
            <pc:docMk/>
            <pc:sldMk cId="1078176877" sldId="295"/>
            <ac:picMk id="49" creationId="{975527D4-06DF-42BB-A0FB-63408994D116}"/>
          </ac:picMkLst>
        </pc:picChg>
      </pc:sldChg>
      <pc:sldChg chg="delSp del mod">
        <pc:chgData name="Alexandra Pěčková" userId="096502dbcdab2048" providerId="LiveId" clId="{26B1E4C7-E7E5-4113-88D4-2A0AC4F74BE9}" dt="2025-11-21T18:40:17.952" v="10" actId="47"/>
        <pc:sldMkLst>
          <pc:docMk/>
          <pc:sldMk cId="1934020392" sldId="297"/>
        </pc:sldMkLst>
        <pc:spChg chg="del">
          <ac:chgData name="Alexandra Pěčková" userId="096502dbcdab2048" providerId="LiveId" clId="{26B1E4C7-E7E5-4113-88D4-2A0AC4F74BE9}" dt="2025-11-21T18:39:32.275" v="4" actId="478"/>
          <ac:spMkLst>
            <pc:docMk/>
            <pc:sldMk cId="1934020392" sldId="297"/>
            <ac:spMk id="21" creationId="{184CE5B5-E211-DD5E-9999-0D12AD0548E7}"/>
          </ac:spMkLst>
        </pc:spChg>
        <pc:picChg chg="del">
          <ac:chgData name="Alexandra Pěčková" userId="096502dbcdab2048" providerId="LiveId" clId="{26B1E4C7-E7E5-4113-88D4-2A0AC4F74BE9}" dt="2025-11-21T18:39:29.584" v="3" actId="478"/>
          <ac:picMkLst>
            <pc:docMk/>
            <pc:sldMk cId="1934020392" sldId="297"/>
            <ac:picMk id="7" creationId="{8915E6CB-BEDB-6F1C-CD91-06BC1F4BE05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5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2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7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4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6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5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0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7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28" r:id="rId6"/>
    <p:sldLayoutId id="2147483824" r:id="rId7"/>
    <p:sldLayoutId id="2147483825" r:id="rId8"/>
    <p:sldLayoutId id="2147483826" r:id="rId9"/>
    <p:sldLayoutId id="2147483827" r:id="rId10"/>
    <p:sldLayoutId id="214748382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1946AF-5FA0-446F-AA02-26CAAA086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4666" y="1182991"/>
            <a:ext cx="5044965" cy="449201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cs-CZ" sz="4900" dirty="0">
                <a:solidFill>
                  <a:srgbClr val="135896"/>
                </a:solidFill>
              </a:rPr>
              <a:t>Ceník pro výrobky ze 100% ovčí Merino plsti.</a:t>
            </a:r>
            <a:br>
              <a:rPr lang="cs-CZ" sz="6600" dirty="0">
                <a:solidFill>
                  <a:srgbClr val="135896"/>
                </a:solidFill>
              </a:rPr>
            </a:br>
            <a:r>
              <a:rPr lang="cs-CZ" sz="6600" dirty="0">
                <a:solidFill>
                  <a:srgbClr val="135896"/>
                </a:solidFill>
              </a:rPr>
              <a:t>2025</a:t>
            </a:r>
            <a:endParaRPr lang="en-GB" sz="6600" dirty="0">
              <a:solidFill>
                <a:srgbClr val="135896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CFE42C-ECE3-4F2A-8DCB-29803E8A0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6508" y="5404023"/>
            <a:ext cx="4061280" cy="1569486"/>
          </a:xfrm>
        </p:spPr>
        <p:txBody>
          <a:bodyPr>
            <a:normAutofit/>
          </a:bodyPr>
          <a:lstStyle/>
          <a:p>
            <a:pPr algn="ctr"/>
            <a:endParaRPr lang="cs-CZ" sz="1600" dirty="0">
              <a:solidFill>
                <a:srgbClr val="6AA95B"/>
              </a:solidFill>
              <a:latin typeface="Calisto MT" panose="02040603050505030304" pitchFamily="18" charset="0"/>
            </a:endParaRPr>
          </a:p>
          <a:p>
            <a:pPr algn="ctr"/>
            <a:r>
              <a:rPr lang="cs-CZ" sz="1600" dirty="0">
                <a:solidFill>
                  <a:srgbClr val="6AA95B"/>
                </a:solidFill>
                <a:latin typeface="Book Antiqua" panose="02040602050305030304" pitchFamily="18" charset="0"/>
              </a:rPr>
              <a:t>© Alexandra </a:t>
            </a:r>
            <a:r>
              <a:rPr lang="cs-CZ" sz="1600" dirty="0" err="1">
                <a:solidFill>
                  <a:srgbClr val="6AA95B"/>
                </a:solidFill>
                <a:latin typeface="Book Antiqua" panose="02040602050305030304" pitchFamily="18" charset="0"/>
              </a:rPr>
              <a:t>Pěčková</a:t>
            </a:r>
            <a:r>
              <a:rPr lang="cs-CZ" sz="1600" dirty="0">
                <a:solidFill>
                  <a:srgbClr val="6AA95B"/>
                </a:solidFill>
                <a:latin typeface="Book Antiqua" panose="02040602050305030304" pitchFamily="18" charset="0"/>
              </a:rPr>
              <a:t> &amp; Karla </a:t>
            </a:r>
            <a:r>
              <a:rPr lang="cs-CZ" sz="1600" dirty="0" err="1">
                <a:solidFill>
                  <a:srgbClr val="6AA95B"/>
                </a:solidFill>
                <a:latin typeface="Book Antiqua" panose="02040602050305030304" pitchFamily="18" charset="0"/>
              </a:rPr>
              <a:t>Jurasová</a:t>
            </a:r>
            <a:endParaRPr lang="en-GB" sz="1600" dirty="0">
              <a:solidFill>
                <a:srgbClr val="6AA95B"/>
              </a:solidFill>
              <a:latin typeface="Book Antiqua" panose="02040602050305030304" pitchFamily="18" charset="0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EF923"/>
          </a:solidFill>
          <a:ln w="38100" cap="rnd">
            <a:solidFill>
              <a:srgbClr val="FEF92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3A2D19-4571-4343-9FD3-D8B1B1A9F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r="9089" b="5117"/>
          <a:stretch/>
        </p:blipFill>
        <p:spPr>
          <a:xfrm>
            <a:off x="0" y="583540"/>
            <a:ext cx="7193363" cy="56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3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/ kabelka 2 v 1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594"/>
            <a:ext cx="6033655" cy="4878156"/>
          </a:xfrm>
        </p:spPr>
        <p:txBody>
          <a:bodyPr>
            <a:normAutofit fontScale="92500"/>
          </a:bodyPr>
          <a:lstStyle/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3.400,-</a:t>
            </a:r>
          </a:p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batohu v základní ceně: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na překlopu batohu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Překlop může mít i jinou barvu než tělo batohu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Kapsička v podšívce s karabinkou na klíče 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Zapínání vnitřku batohu je na zip, kde jsou umístěny rovněž přepínací součástky z batohu na kabelku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Venkovní zapínání překlopu je kovové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Odepínatelné batohové popruhy</a:t>
            </a:r>
          </a:p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</a:t>
            </a:r>
          </a:p>
          <a:p>
            <a:pPr algn="just"/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sz="7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pic>
        <p:nvPicPr>
          <p:cNvPr id="8" name="Obrázek 7" descr="Obsah obrázku dřevěné, dřevo&#10;&#10;Popis byl vytvořen automaticky">
            <a:extLst>
              <a:ext uri="{FF2B5EF4-FFF2-40B4-BE49-F238E27FC236}">
                <a16:creationId xmlns:a16="http://schemas.microsoft.com/office/drawing/2014/main" id="{05F5A9FA-FCE2-4D0E-B10C-1F44C3C2A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50" y="365125"/>
            <a:ext cx="4184650" cy="60166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56CB913-D9B0-4591-AB9E-614AA6C1A25B}"/>
              </a:ext>
            </a:extLst>
          </p:cNvPr>
          <p:cNvSpPr txBox="1"/>
          <p:nvPr/>
        </p:nvSpPr>
        <p:spPr>
          <a:xfrm>
            <a:off x="8040703" y="63817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batohu 2 v 1 na fotografii je 3.400,-</a:t>
            </a: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,-</a:t>
            </a:r>
          </a:p>
        </p:txBody>
      </p:sp>
    </p:spTree>
    <p:extLst>
      <p:ext uri="{BB962C8B-B14F-4D97-AF65-F5344CB8AC3E}">
        <p14:creationId xmlns:p14="http://schemas.microsoft.com/office/powerpoint/2010/main" val="863901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/ kabelka 2 v 1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64836"/>
            <a:ext cx="7344224" cy="47389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7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2951E6-3E52-477D-9DA6-80CB3531452B}"/>
              </a:ext>
            </a:extLst>
          </p:cNvPr>
          <p:cNvSpPr txBox="1"/>
          <p:nvPr/>
        </p:nvSpPr>
        <p:spPr>
          <a:xfrm>
            <a:off x="8957874" y="52842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batohu 2 v 1 na fotografii je 3.400</a:t>
            </a: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,-</a:t>
            </a:r>
          </a:p>
        </p:txBody>
      </p:sp>
      <p:pic>
        <p:nvPicPr>
          <p:cNvPr id="10" name="Obrázek 9" descr="Obsah obrázku modrá, sedadlo, židle&#10;&#10;Popis byl vytvořen automaticky">
            <a:extLst>
              <a:ext uri="{FF2B5EF4-FFF2-40B4-BE49-F238E27FC236}">
                <a16:creationId xmlns:a16="http://schemas.microsoft.com/office/drawing/2014/main" id="{04E92057-5521-42CC-AACD-59941F02B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9" y="2136953"/>
            <a:ext cx="4711706" cy="3954606"/>
          </a:xfrm>
          <a:prstGeom prst="rect">
            <a:avLst/>
          </a:prstGeom>
        </p:spPr>
      </p:pic>
      <p:pic>
        <p:nvPicPr>
          <p:cNvPr id="12" name="Obrázek 11" descr="Obsah obrázku modrá, dřevěné, dřevo&#10;&#10;Popis byl vytvořen automaticky">
            <a:extLst>
              <a:ext uri="{FF2B5EF4-FFF2-40B4-BE49-F238E27FC236}">
                <a16:creationId xmlns:a16="http://schemas.microsoft.com/office/drawing/2014/main" id="{600D1EB4-0FA0-45C0-9678-19B08846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65" y="474850"/>
            <a:ext cx="3168650" cy="4752975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EC51B47-7A9A-46FB-BBCE-72D9A29545E7}"/>
              </a:ext>
            </a:extLst>
          </p:cNvPr>
          <p:cNvCxnSpPr>
            <a:cxnSpLocks/>
          </p:cNvCxnSpPr>
          <p:nvPr/>
        </p:nvCxnSpPr>
        <p:spPr>
          <a:xfrm flipV="1">
            <a:off x="4333568" y="4795437"/>
            <a:ext cx="2162175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5F9639C-8249-407D-9361-0FF62BDDF387}"/>
              </a:ext>
            </a:extLst>
          </p:cNvPr>
          <p:cNvCxnSpPr>
            <a:cxnSpLocks/>
          </p:cNvCxnSpPr>
          <p:nvPr/>
        </p:nvCxnSpPr>
        <p:spPr>
          <a:xfrm flipV="1">
            <a:off x="4479086" y="4428885"/>
            <a:ext cx="1280061" cy="6954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ECB066A-F308-4C7F-93A1-CFBFE195B076}"/>
              </a:ext>
            </a:extLst>
          </p:cNvPr>
          <p:cNvCxnSpPr>
            <a:cxnSpLocks/>
          </p:cNvCxnSpPr>
          <p:nvPr/>
        </p:nvCxnSpPr>
        <p:spPr>
          <a:xfrm flipV="1">
            <a:off x="3993581" y="4087180"/>
            <a:ext cx="1749431" cy="35594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4E326DE-5BC9-40FE-888A-EE853D034342}"/>
              </a:ext>
            </a:extLst>
          </p:cNvPr>
          <p:cNvCxnSpPr>
            <a:cxnSpLocks/>
          </p:cNvCxnSpPr>
          <p:nvPr/>
        </p:nvCxnSpPr>
        <p:spPr>
          <a:xfrm flipH="1" flipV="1">
            <a:off x="8262881" y="3709053"/>
            <a:ext cx="2862319" cy="275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38F0AB4-DC3D-4BFD-8EC2-1F7144A097A7}"/>
              </a:ext>
            </a:extLst>
          </p:cNvPr>
          <p:cNvCxnSpPr>
            <a:cxnSpLocks/>
          </p:cNvCxnSpPr>
          <p:nvPr/>
        </p:nvCxnSpPr>
        <p:spPr>
          <a:xfrm flipH="1" flipV="1">
            <a:off x="8256615" y="3163237"/>
            <a:ext cx="1919897" cy="1403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5C34D69C-8A45-4265-83BC-9F97AA8913CD}"/>
              </a:ext>
            </a:extLst>
          </p:cNvPr>
          <p:cNvCxnSpPr>
            <a:cxnSpLocks/>
          </p:cNvCxnSpPr>
          <p:nvPr/>
        </p:nvCxnSpPr>
        <p:spPr>
          <a:xfrm flipH="1">
            <a:off x="7984088" y="2209673"/>
            <a:ext cx="2142147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220EFD4-D5C9-41BA-9D82-BC73AD2736A2}"/>
              </a:ext>
            </a:extLst>
          </p:cNvPr>
          <p:cNvSpPr txBox="1"/>
          <p:nvPr/>
        </p:nvSpPr>
        <p:spPr>
          <a:xfrm>
            <a:off x="6991849" y="2051627"/>
            <a:ext cx="15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Překlop</a:t>
            </a:r>
            <a:r>
              <a:rPr lang="cs-CZ" dirty="0"/>
              <a:t> 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74F0C16-9C71-491E-B3AC-1474BB4F12D3}"/>
              </a:ext>
            </a:extLst>
          </p:cNvPr>
          <p:cNvSpPr txBox="1"/>
          <p:nvPr/>
        </p:nvSpPr>
        <p:spPr>
          <a:xfrm>
            <a:off x="7611440" y="2963123"/>
            <a:ext cx="113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Tělo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348172EF-3A75-4536-BD6C-30E4CBC77ACD}"/>
              </a:ext>
            </a:extLst>
          </p:cNvPr>
          <p:cNvSpPr txBox="1"/>
          <p:nvPr/>
        </p:nvSpPr>
        <p:spPr>
          <a:xfrm>
            <a:off x="6525885" y="3467925"/>
            <a:ext cx="230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Odepínatelné batohové popruhy</a:t>
            </a:r>
          </a:p>
        </p:txBody>
      </p: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19BFD14D-BB2F-4928-9D14-AC7FB8C811D4}"/>
              </a:ext>
            </a:extLst>
          </p:cNvPr>
          <p:cNvCxnSpPr>
            <a:cxnSpLocks/>
          </p:cNvCxnSpPr>
          <p:nvPr/>
        </p:nvCxnSpPr>
        <p:spPr>
          <a:xfrm flipH="1">
            <a:off x="7984087" y="2783886"/>
            <a:ext cx="2142147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3B7C7DF-2D42-4A88-A60B-9AA453CCF11E}"/>
              </a:ext>
            </a:extLst>
          </p:cNvPr>
          <p:cNvSpPr txBox="1"/>
          <p:nvPr/>
        </p:nvSpPr>
        <p:spPr>
          <a:xfrm>
            <a:off x="5989482" y="2588782"/>
            <a:ext cx="243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Kovové zapínání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A0A9A14-105B-4AC3-80BE-63CFB4B7E311}"/>
              </a:ext>
            </a:extLst>
          </p:cNvPr>
          <p:cNvSpPr txBox="1"/>
          <p:nvPr/>
        </p:nvSpPr>
        <p:spPr>
          <a:xfrm>
            <a:off x="675379" y="138960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výška 30 cm x šířka 39 cm, šířka dna 14 cm</a:t>
            </a: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1F85ED5-95CE-4216-AEA3-C88D420131A5}"/>
              </a:ext>
            </a:extLst>
          </p:cNvPr>
          <p:cNvSpPr txBox="1"/>
          <p:nvPr/>
        </p:nvSpPr>
        <p:spPr>
          <a:xfrm>
            <a:off x="5685058" y="3911641"/>
            <a:ext cx="12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D4BB8BC-39E0-4352-AFCE-69051381B4C5}"/>
              </a:ext>
            </a:extLst>
          </p:cNvPr>
          <p:cNvSpPr txBox="1"/>
          <p:nvPr/>
        </p:nvSpPr>
        <p:spPr>
          <a:xfrm>
            <a:off x="6510692" y="4593510"/>
            <a:ext cx="49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9133B4EE-0E74-4F62-A97D-807EB1F3EE4E}"/>
              </a:ext>
            </a:extLst>
          </p:cNvPr>
          <p:cNvSpPr txBox="1"/>
          <p:nvPr/>
        </p:nvSpPr>
        <p:spPr>
          <a:xfrm>
            <a:off x="5774096" y="4278194"/>
            <a:ext cx="240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</p:spTree>
    <p:extLst>
      <p:ext uri="{BB962C8B-B14F-4D97-AF65-F5344CB8AC3E}">
        <p14:creationId xmlns:p14="http://schemas.microsoft.com/office/powerpoint/2010/main" val="2916089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na výlet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594"/>
            <a:ext cx="6059750" cy="5557406"/>
          </a:xfrm>
        </p:spPr>
        <p:txBody>
          <a:bodyPr>
            <a:normAutofit fontScale="32500" lnSpcReduction="20000"/>
          </a:bodyPr>
          <a:lstStyle/>
          <a:p>
            <a:r>
              <a:rPr lang="cs-CZ" sz="5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3.100,-</a:t>
            </a:r>
          </a:p>
          <a:p>
            <a:r>
              <a:rPr lang="cs-CZ" sz="5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batohu v základní ceně: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na střední nebo spodní části batohu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Podklad batohu může být jednobarevný nebo dvoubarevný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Vnitřní kapsička v podšívce, karabinka na klíče a stahovací šňůrky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Batohové popruhy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Kovové zapínání batohu</a:t>
            </a:r>
            <a:endParaRPr lang="cs-CZ" sz="55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5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Kožený popruh + 200,-</a:t>
            </a:r>
            <a:endParaRPr lang="en-GB" sz="55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Výšivka na překlop + 200,- </a:t>
            </a:r>
          </a:p>
          <a:p>
            <a:r>
              <a:rPr lang="cs-CZ" sz="5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</a:t>
            </a:r>
          </a:p>
          <a:p>
            <a:endParaRPr lang="en-GB" sz="72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pic>
        <p:nvPicPr>
          <p:cNvPr id="11" name="Obrázek 10" descr="Obsah obrázku osoba, nošení, exteriér, kabát&#10;&#10;Popis byl vytvořen automaticky">
            <a:extLst>
              <a:ext uri="{FF2B5EF4-FFF2-40B4-BE49-F238E27FC236}">
                <a16:creationId xmlns:a16="http://schemas.microsoft.com/office/drawing/2014/main" id="{4BE97C6E-B63C-4EEB-83F9-4A6585C60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21" y="837814"/>
            <a:ext cx="3624742" cy="54364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F00DB2-FB34-4BBB-A8DB-4E5BB32B1C00}"/>
              </a:ext>
            </a:extLst>
          </p:cNvPr>
          <p:cNvSpPr txBox="1"/>
          <p:nvPr/>
        </p:nvSpPr>
        <p:spPr>
          <a:xfrm>
            <a:off x="8413392" y="6369764"/>
            <a:ext cx="5338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Cena batohu na fotografii je 3.100,- </a:t>
            </a:r>
          </a:p>
        </p:txBody>
      </p:sp>
    </p:spTree>
    <p:extLst>
      <p:ext uri="{BB962C8B-B14F-4D97-AF65-F5344CB8AC3E}">
        <p14:creationId xmlns:p14="http://schemas.microsoft.com/office/powerpoint/2010/main" val="134342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na výlet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475"/>
            <a:ext cx="7012805" cy="3502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72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výška batohu 42 cm x šířka 30 cm, šířka dna 12 cm</a:t>
            </a:r>
            <a:endParaRPr lang="en-GB" sz="7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34166FB6-02E5-4B49-A41D-E300A7567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1490" y="2383842"/>
            <a:ext cx="4674600" cy="335518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FFEA511-5F88-4A4D-BC23-1F6B07C36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69" y="1844685"/>
            <a:ext cx="3245145" cy="4867718"/>
          </a:xfrm>
          <a:prstGeom prst="rect">
            <a:avLst/>
          </a:prstGeom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F5A0FDFB-60EB-495D-BB37-90CBE75534B5}"/>
              </a:ext>
            </a:extLst>
          </p:cNvPr>
          <p:cNvCxnSpPr>
            <a:cxnSpLocks/>
          </p:cNvCxnSpPr>
          <p:nvPr/>
        </p:nvCxnSpPr>
        <p:spPr>
          <a:xfrm>
            <a:off x="3344325" y="3375230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196928AB-71E5-4617-96AC-2D89D184CA0F}"/>
              </a:ext>
            </a:extLst>
          </p:cNvPr>
          <p:cNvCxnSpPr>
            <a:cxnSpLocks/>
          </p:cNvCxnSpPr>
          <p:nvPr/>
        </p:nvCxnSpPr>
        <p:spPr>
          <a:xfrm>
            <a:off x="3664789" y="4201471"/>
            <a:ext cx="1208849" cy="578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9DA4397-0B5F-4C33-B94E-5C5D8EEA5315}"/>
              </a:ext>
            </a:extLst>
          </p:cNvPr>
          <p:cNvCxnSpPr>
            <a:cxnSpLocks/>
          </p:cNvCxnSpPr>
          <p:nvPr/>
        </p:nvCxnSpPr>
        <p:spPr>
          <a:xfrm flipV="1">
            <a:off x="3251645" y="6088158"/>
            <a:ext cx="1749431" cy="35594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5DC7151-8C42-43FA-9C95-F38A419A9F8F}"/>
              </a:ext>
            </a:extLst>
          </p:cNvPr>
          <p:cNvCxnSpPr>
            <a:cxnSpLocks/>
          </p:cNvCxnSpPr>
          <p:nvPr/>
        </p:nvCxnSpPr>
        <p:spPr>
          <a:xfrm>
            <a:off x="3237813" y="5233972"/>
            <a:ext cx="1749431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60295BB-C676-47CA-95ED-7975C798B1BD}"/>
              </a:ext>
            </a:extLst>
          </p:cNvPr>
          <p:cNvCxnSpPr>
            <a:cxnSpLocks/>
          </p:cNvCxnSpPr>
          <p:nvPr/>
        </p:nvCxnSpPr>
        <p:spPr>
          <a:xfrm flipH="1" flipV="1">
            <a:off x="7796460" y="2043683"/>
            <a:ext cx="3534779" cy="22946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7F3DB32-2C44-4F70-930E-FDFA880E9D6C}"/>
              </a:ext>
            </a:extLst>
          </p:cNvPr>
          <p:cNvSpPr txBox="1"/>
          <p:nvPr/>
        </p:nvSpPr>
        <p:spPr>
          <a:xfrm>
            <a:off x="5115790" y="3187087"/>
            <a:ext cx="15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Překlop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942A0C7-8BD3-47D2-88B2-AD4C70F52201}"/>
              </a:ext>
            </a:extLst>
          </p:cNvPr>
          <p:cNvSpPr txBox="1"/>
          <p:nvPr/>
        </p:nvSpPr>
        <p:spPr>
          <a:xfrm>
            <a:off x="5844148" y="1833086"/>
            <a:ext cx="243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Kovové zapínání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F397FD9-35DA-4B94-90D3-86B9171E8254}"/>
              </a:ext>
            </a:extLst>
          </p:cNvPr>
          <p:cNvSpPr txBox="1"/>
          <p:nvPr/>
        </p:nvSpPr>
        <p:spPr>
          <a:xfrm>
            <a:off x="4779039" y="3990121"/>
            <a:ext cx="16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Střed batohu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A2D0688-E2A8-4CA0-B85C-A7DB5CB7D352}"/>
              </a:ext>
            </a:extLst>
          </p:cNvPr>
          <p:cNvSpPr txBox="1"/>
          <p:nvPr/>
        </p:nvSpPr>
        <p:spPr>
          <a:xfrm>
            <a:off x="4925801" y="5070145"/>
            <a:ext cx="265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Spodní část batohu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0E9C930-62E4-4F23-8B53-0338C8C72F18}"/>
              </a:ext>
            </a:extLst>
          </p:cNvPr>
          <p:cNvSpPr txBox="1"/>
          <p:nvPr/>
        </p:nvSpPr>
        <p:spPr>
          <a:xfrm flipH="1">
            <a:off x="4925801" y="5903492"/>
            <a:ext cx="22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Batohový popruh</a:t>
            </a:r>
          </a:p>
        </p:txBody>
      </p: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D061361D-3E40-4FB2-8D30-FEA70B61CB3C}"/>
              </a:ext>
            </a:extLst>
          </p:cNvPr>
          <p:cNvCxnSpPr>
            <a:cxnSpLocks/>
          </p:cNvCxnSpPr>
          <p:nvPr/>
        </p:nvCxnSpPr>
        <p:spPr>
          <a:xfrm flipH="1">
            <a:off x="8032170" y="4265246"/>
            <a:ext cx="2224327" cy="13298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FA0BC385-DAED-4905-A78F-59854FD9FBF7}"/>
              </a:ext>
            </a:extLst>
          </p:cNvPr>
          <p:cNvCxnSpPr>
            <a:cxnSpLocks/>
          </p:cNvCxnSpPr>
          <p:nvPr/>
        </p:nvCxnSpPr>
        <p:spPr>
          <a:xfrm flipH="1">
            <a:off x="7149426" y="4581694"/>
            <a:ext cx="2516556" cy="113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6FE3525A-4C17-4818-811F-6E8EF44A9DDD}"/>
              </a:ext>
            </a:extLst>
          </p:cNvPr>
          <p:cNvCxnSpPr>
            <a:cxnSpLocks/>
          </p:cNvCxnSpPr>
          <p:nvPr/>
        </p:nvCxnSpPr>
        <p:spPr>
          <a:xfrm flipH="1" flipV="1">
            <a:off x="7966415" y="3944956"/>
            <a:ext cx="1471996" cy="646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33A21C81-EDDD-4FB9-9545-F7234496F903}"/>
              </a:ext>
            </a:extLst>
          </p:cNvPr>
          <p:cNvSpPr txBox="1"/>
          <p:nvPr/>
        </p:nvSpPr>
        <p:spPr>
          <a:xfrm>
            <a:off x="4954831" y="4362505"/>
            <a:ext cx="240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Karabinka na klíče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10B43B8-01A0-4436-A3B5-5EBB0BAD0AEB}"/>
              </a:ext>
            </a:extLst>
          </p:cNvPr>
          <p:cNvSpPr txBox="1"/>
          <p:nvPr/>
        </p:nvSpPr>
        <p:spPr>
          <a:xfrm>
            <a:off x="7149426" y="4080580"/>
            <a:ext cx="12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Kapsa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D522633C-DD51-44CE-8CAF-C665659EC98F}"/>
              </a:ext>
            </a:extLst>
          </p:cNvPr>
          <p:cNvSpPr txBox="1"/>
          <p:nvPr/>
        </p:nvSpPr>
        <p:spPr>
          <a:xfrm>
            <a:off x="5821630" y="3692101"/>
            <a:ext cx="22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Šňůrka na stažení 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0B1AA58-F89A-4D60-916E-4D1A26609D30}"/>
              </a:ext>
            </a:extLst>
          </p:cNvPr>
          <p:cNvSpPr txBox="1"/>
          <p:nvPr/>
        </p:nvSpPr>
        <p:spPr>
          <a:xfrm>
            <a:off x="8661966" y="6434008"/>
            <a:ext cx="5338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13589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Cena batohu na fotografii je 3.100,- </a:t>
            </a:r>
          </a:p>
        </p:txBody>
      </p:sp>
    </p:spTree>
    <p:extLst>
      <p:ext uri="{BB962C8B-B14F-4D97-AF65-F5344CB8AC3E}">
        <p14:creationId xmlns:p14="http://schemas.microsoft.com/office/powerpoint/2010/main" val="249891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Kabelka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3594"/>
            <a:ext cx="6005945" cy="4878156"/>
          </a:xfrm>
        </p:spPr>
        <p:txBody>
          <a:bodyPr>
            <a:normAutofit/>
          </a:bodyPr>
          <a:lstStyle/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3.550,-</a:t>
            </a:r>
          </a:p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kabelky v základní ceně: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ve středu kabelky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Boky kabelky mohou mít jinou barvu než střed kabelky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Kapsička v podšívce s karabinkou na klíče 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Zapínání vnitřku  je na zip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Batohové popruhy</a:t>
            </a:r>
          </a:p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+100,- </a:t>
            </a:r>
          </a:p>
          <a:p>
            <a:pPr algn="just">
              <a:lnSpc>
                <a:spcPct val="120000"/>
              </a:lnSpc>
            </a:pP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Eko kožené popruhy +150,-</a:t>
            </a:r>
          </a:p>
          <a:p>
            <a:pPr algn="just"/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sz="7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56CB913-D9B0-4591-AB9E-614AA6C1A25B}"/>
              </a:ext>
            </a:extLst>
          </p:cNvPr>
          <p:cNvSpPr txBox="1"/>
          <p:nvPr/>
        </p:nvSpPr>
        <p:spPr>
          <a:xfrm>
            <a:off x="7949263" y="63662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nákupní tašky na fotografii je 3.800</a:t>
            </a: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,-</a:t>
            </a:r>
          </a:p>
        </p:txBody>
      </p:sp>
      <p:pic>
        <p:nvPicPr>
          <p:cNvPr id="6" name="Obrázek 5" descr="Obsah obrázku dřevěné, dřevo&#10;&#10;Popis byl vytvořen automaticky">
            <a:extLst>
              <a:ext uri="{FF2B5EF4-FFF2-40B4-BE49-F238E27FC236}">
                <a16:creationId xmlns:a16="http://schemas.microsoft.com/office/drawing/2014/main" id="{6A02938A-C2FE-4E6C-9D93-F15EFD69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51" y="195953"/>
            <a:ext cx="4124249" cy="618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dřevěné, příslušenství, modrá, taška&#10;&#10;Popis byl vytvořen automaticky">
            <a:extLst>
              <a:ext uri="{FF2B5EF4-FFF2-40B4-BE49-F238E27FC236}">
                <a16:creationId xmlns:a16="http://schemas.microsoft.com/office/drawing/2014/main" id="{DF7F90CE-22F0-45C0-A75F-AD90A9436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4" y="1661149"/>
            <a:ext cx="3509685" cy="473894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135896"/>
                </a:solidFill>
              </a:rPr>
              <a:t>Kabelka</a:t>
            </a:r>
            <a:br>
              <a:rPr lang="cs-CZ" u="sng" dirty="0">
                <a:solidFill>
                  <a:srgbClr val="135896"/>
                </a:solidFill>
              </a:rPr>
            </a:b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64836"/>
            <a:ext cx="3495367" cy="47389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7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EC51B47-7A9A-46FB-BBCE-72D9A29545E7}"/>
              </a:ext>
            </a:extLst>
          </p:cNvPr>
          <p:cNvCxnSpPr>
            <a:cxnSpLocks/>
          </p:cNvCxnSpPr>
          <p:nvPr/>
        </p:nvCxnSpPr>
        <p:spPr>
          <a:xfrm>
            <a:off x="3520956" y="3482573"/>
            <a:ext cx="1060378" cy="2750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5F9639C-8249-407D-9361-0FF62BDDF387}"/>
              </a:ext>
            </a:extLst>
          </p:cNvPr>
          <p:cNvCxnSpPr>
            <a:cxnSpLocks/>
          </p:cNvCxnSpPr>
          <p:nvPr/>
        </p:nvCxnSpPr>
        <p:spPr>
          <a:xfrm flipV="1">
            <a:off x="3453420" y="2112831"/>
            <a:ext cx="1280061" cy="6954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8ECB066A-F308-4C7F-93A1-CFBFE195B076}"/>
              </a:ext>
            </a:extLst>
          </p:cNvPr>
          <p:cNvCxnSpPr>
            <a:cxnSpLocks/>
          </p:cNvCxnSpPr>
          <p:nvPr/>
        </p:nvCxnSpPr>
        <p:spPr>
          <a:xfrm>
            <a:off x="3452374" y="4808200"/>
            <a:ext cx="1763438" cy="9117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220EFD4-D5C9-41BA-9D82-BC73AD2736A2}"/>
              </a:ext>
            </a:extLst>
          </p:cNvPr>
          <p:cNvSpPr txBox="1"/>
          <p:nvPr/>
        </p:nvSpPr>
        <p:spPr>
          <a:xfrm>
            <a:off x="4333568" y="5225773"/>
            <a:ext cx="15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Střed těla</a:t>
            </a:r>
            <a:r>
              <a:rPr lang="cs-CZ" dirty="0"/>
              <a:t> 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A0A9A14-105B-4AC3-80BE-63CFB4B7E311}"/>
              </a:ext>
            </a:extLst>
          </p:cNvPr>
          <p:cNvSpPr txBox="1"/>
          <p:nvPr/>
        </p:nvSpPr>
        <p:spPr>
          <a:xfrm>
            <a:off x="630396" y="1022954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výška 30 cm x šířka 39 cm, šířka dna 14 cm</a:t>
            </a: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1F85ED5-95CE-4216-AEA3-C88D420131A5}"/>
              </a:ext>
            </a:extLst>
          </p:cNvPr>
          <p:cNvSpPr txBox="1"/>
          <p:nvPr/>
        </p:nvSpPr>
        <p:spPr>
          <a:xfrm>
            <a:off x="6136881" y="2715171"/>
            <a:ext cx="12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D4BB8BC-39E0-4352-AFCE-69051381B4C5}"/>
              </a:ext>
            </a:extLst>
          </p:cNvPr>
          <p:cNvSpPr txBox="1"/>
          <p:nvPr/>
        </p:nvSpPr>
        <p:spPr>
          <a:xfrm>
            <a:off x="4558936" y="3324578"/>
            <a:ext cx="49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9133B4EE-0E74-4F62-A97D-807EB1F3EE4E}"/>
              </a:ext>
            </a:extLst>
          </p:cNvPr>
          <p:cNvSpPr txBox="1"/>
          <p:nvPr/>
        </p:nvSpPr>
        <p:spPr>
          <a:xfrm>
            <a:off x="4376039" y="5690902"/>
            <a:ext cx="240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  <p:pic>
        <p:nvPicPr>
          <p:cNvPr id="5" name="Obrázek 4" descr="Obsah obrázku exteriér, modrá&#10;&#10;Popis byl vytvořen automaticky">
            <a:extLst>
              <a:ext uri="{FF2B5EF4-FFF2-40B4-BE49-F238E27FC236}">
                <a16:creationId xmlns:a16="http://schemas.microsoft.com/office/drawing/2014/main" id="{3587FCC9-D8E0-4C6A-BD66-B4EA24B8CF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r="752" b="15080"/>
          <a:stretch/>
        </p:blipFill>
        <p:spPr>
          <a:xfrm>
            <a:off x="7705854" y="1492898"/>
            <a:ext cx="3705609" cy="4936336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04474D91-0D2A-4316-A2D4-A4F0E4D4330A}"/>
              </a:ext>
            </a:extLst>
          </p:cNvPr>
          <p:cNvSpPr txBox="1"/>
          <p:nvPr/>
        </p:nvSpPr>
        <p:spPr>
          <a:xfrm>
            <a:off x="630396" y="64292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kabelky na fotografii je 3.800</a:t>
            </a:r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,-</a:t>
            </a:r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6943EE14-5A83-44EA-9BA1-CEF19F684F6E}"/>
              </a:ext>
            </a:extLst>
          </p:cNvPr>
          <p:cNvCxnSpPr>
            <a:cxnSpLocks/>
          </p:cNvCxnSpPr>
          <p:nvPr/>
        </p:nvCxnSpPr>
        <p:spPr>
          <a:xfrm flipV="1">
            <a:off x="2289026" y="5402789"/>
            <a:ext cx="2159868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1EA98A35-B660-4700-8284-AC94023F224A}"/>
              </a:ext>
            </a:extLst>
          </p:cNvPr>
          <p:cNvSpPr txBox="1"/>
          <p:nvPr/>
        </p:nvSpPr>
        <p:spPr>
          <a:xfrm>
            <a:off x="5121104" y="4623534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Boky tašky</a:t>
            </a:r>
          </a:p>
        </p:txBody>
      </p: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A30DCD7F-CF6F-4A55-9709-BE090927C4A5}"/>
              </a:ext>
            </a:extLst>
          </p:cNvPr>
          <p:cNvCxnSpPr>
            <a:cxnSpLocks/>
          </p:cNvCxnSpPr>
          <p:nvPr/>
        </p:nvCxnSpPr>
        <p:spPr>
          <a:xfrm flipH="1" flipV="1">
            <a:off x="6617112" y="5908324"/>
            <a:ext cx="2482644" cy="15376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2F70AF7F-91DD-4AE0-9EED-2B3F25204C7A}"/>
              </a:ext>
            </a:extLst>
          </p:cNvPr>
          <p:cNvCxnSpPr>
            <a:cxnSpLocks/>
          </p:cNvCxnSpPr>
          <p:nvPr/>
        </p:nvCxnSpPr>
        <p:spPr>
          <a:xfrm flipH="1" flipV="1">
            <a:off x="6999979" y="2918924"/>
            <a:ext cx="2619074" cy="39015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7CA7721-AF2F-45A4-A3A1-B7F85E5D2262}"/>
              </a:ext>
            </a:extLst>
          </p:cNvPr>
          <p:cNvSpPr txBox="1"/>
          <p:nvPr/>
        </p:nvSpPr>
        <p:spPr>
          <a:xfrm>
            <a:off x="4686505" y="1956945"/>
            <a:ext cx="211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Kožený popruh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5279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Malý batoh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7391"/>
            <a:ext cx="5830956" cy="3426102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2.700,-</a:t>
            </a: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batohu v základní ceně:</a:t>
            </a:r>
          </a:p>
          <a:p>
            <a:pPr algn="just">
              <a:lnSpc>
                <a:spcPct val="12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pouze na překlopu batohu</a:t>
            </a:r>
          </a:p>
          <a:p>
            <a:pPr algn="just">
              <a:lnSpc>
                <a:spcPct val="12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Překlop, který může mít jinou barvu než barvu těla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vnitřku je kapsička v podšívce, karabinka na klíče a stahovací šňůrka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Zapínání batohu je kovové 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Batohové popruhy</a:t>
            </a:r>
            <a:endParaRPr lang="en-GB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Eko kožený popruh + 200,-</a:t>
            </a:r>
            <a:endParaRPr lang="en-GB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+100,- </a:t>
            </a:r>
          </a:p>
          <a:p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9BD2D0-3A8E-4874-92C2-03963BE5482A}"/>
              </a:ext>
            </a:extLst>
          </p:cNvPr>
          <p:cNvSpPr txBox="1"/>
          <p:nvPr/>
        </p:nvSpPr>
        <p:spPr>
          <a:xfrm>
            <a:off x="8127634" y="6369764"/>
            <a:ext cx="812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batohu na fotografii je 2.700,-</a:t>
            </a:r>
          </a:p>
        </p:txBody>
      </p:sp>
      <p:pic>
        <p:nvPicPr>
          <p:cNvPr id="7" name="Obrázek 6" descr="Obsah obrázku tráva, stůl, vsedě, exteriér&#10;&#10;Popis byl vytvořen automaticky">
            <a:extLst>
              <a:ext uri="{FF2B5EF4-FFF2-40B4-BE49-F238E27FC236}">
                <a16:creationId xmlns:a16="http://schemas.microsoft.com/office/drawing/2014/main" id="{24346371-9685-430F-865F-F0A386CE9D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2" t="27503" r="36648" b="12430"/>
          <a:stretch/>
        </p:blipFill>
        <p:spPr>
          <a:xfrm>
            <a:off x="7656946" y="1967345"/>
            <a:ext cx="3897746" cy="41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6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Malý batoh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76" y="1325592"/>
            <a:ext cx="8410575" cy="553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Rozměr: výška batohu  30 cm x šířka  27 cm, šířka dna 8 cm </a:t>
            </a: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F32782-EAE2-4F3D-B71A-532992747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09" y="1706466"/>
            <a:ext cx="2947328" cy="4834468"/>
          </a:xfrm>
          <a:prstGeom prst="rect">
            <a:avLst/>
          </a:prstGeom>
        </p:spPr>
      </p:pic>
      <p:pic>
        <p:nvPicPr>
          <p:cNvPr id="6" name="Obrázek 5" descr="Obsah obrázku osoba, exteriér&#10;&#10;Popis byl vytvořen automaticky">
            <a:extLst>
              <a:ext uri="{FF2B5EF4-FFF2-40B4-BE49-F238E27FC236}">
                <a16:creationId xmlns:a16="http://schemas.microsoft.com/office/drawing/2014/main" id="{7777780E-28F3-4591-8FEA-1A55EF472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-1165" r="22995" b="1"/>
          <a:stretch/>
        </p:blipFill>
        <p:spPr>
          <a:xfrm>
            <a:off x="384850" y="1646578"/>
            <a:ext cx="3969681" cy="479443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5E0DE69-4094-47F5-B178-EDCAB5C801BD}"/>
              </a:ext>
            </a:extLst>
          </p:cNvPr>
          <p:cNvCxnSpPr>
            <a:cxnSpLocks/>
          </p:cNvCxnSpPr>
          <p:nvPr/>
        </p:nvCxnSpPr>
        <p:spPr>
          <a:xfrm>
            <a:off x="2872461" y="3089825"/>
            <a:ext cx="1989311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F219CFEA-44B6-4CEE-A6FE-4838FF27D21D}"/>
              </a:ext>
            </a:extLst>
          </p:cNvPr>
          <p:cNvCxnSpPr>
            <a:cxnSpLocks/>
          </p:cNvCxnSpPr>
          <p:nvPr/>
        </p:nvCxnSpPr>
        <p:spPr>
          <a:xfrm>
            <a:off x="3621896" y="4312872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16D4E71-D2F7-40DA-9A3C-F1E4A67D8CAE}"/>
              </a:ext>
            </a:extLst>
          </p:cNvPr>
          <p:cNvCxnSpPr>
            <a:cxnSpLocks/>
          </p:cNvCxnSpPr>
          <p:nvPr/>
        </p:nvCxnSpPr>
        <p:spPr>
          <a:xfrm>
            <a:off x="3036922" y="4869150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3FB62A0-6F42-48D0-B864-3B3752E86C24}"/>
              </a:ext>
            </a:extLst>
          </p:cNvPr>
          <p:cNvCxnSpPr>
            <a:cxnSpLocks/>
          </p:cNvCxnSpPr>
          <p:nvPr/>
        </p:nvCxnSpPr>
        <p:spPr>
          <a:xfrm flipH="1">
            <a:off x="6691955" y="2370693"/>
            <a:ext cx="2516556" cy="113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D0AC17E8-F50B-4BC7-8D05-904E79B9DF21}"/>
              </a:ext>
            </a:extLst>
          </p:cNvPr>
          <p:cNvCxnSpPr>
            <a:cxnSpLocks/>
          </p:cNvCxnSpPr>
          <p:nvPr/>
        </p:nvCxnSpPr>
        <p:spPr>
          <a:xfrm flipH="1" flipV="1">
            <a:off x="6800295" y="3900502"/>
            <a:ext cx="3441021" cy="2219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4203D5C9-C7EC-4470-8710-1E5ECA824769}"/>
              </a:ext>
            </a:extLst>
          </p:cNvPr>
          <p:cNvCxnSpPr>
            <a:cxnSpLocks/>
          </p:cNvCxnSpPr>
          <p:nvPr/>
        </p:nvCxnSpPr>
        <p:spPr>
          <a:xfrm flipH="1">
            <a:off x="6800295" y="3424228"/>
            <a:ext cx="2516556" cy="113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01BC7EAA-FBEA-4164-A2F9-0E9ED36FFAAC}"/>
              </a:ext>
            </a:extLst>
          </p:cNvPr>
          <p:cNvCxnSpPr>
            <a:cxnSpLocks/>
          </p:cNvCxnSpPr>
          <p:nvPr/>
        </p:nvCxnSpPr>
        <p:spPr>
          <a:xfrm>
            <a:off x="3552238" y="5275259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17FA8E-A1AD-4A7D-B4FA-3A7D6C486285}"/>
              </a:ext>
            </a:extLst>
          </p:cNvPr>
          <p:cNvSpPr txBox="1"/>
          <p:nvPr/>
        </p:nvSpPr>
        <p:spPr>
          <a:xfrm flipH="1">
            <a:off x="4635523" y="3687996"/>
            <a:ext cx="2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A0E6B75-CBCA-4403-9DAB-847E0DB1E036}"/>
              </a:ext>
            </a:extLst>
          </p:cNvPr>
          <p:cNvSpPr txBox="1"/>
          <p:nvPr/>
        </p:nvSpPr>
        <p:spPr>
          <a:xfrm>
            <a:off x="4652322" y="2180570"/>
            <a:ext cx="22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Šňůrka na stažení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7E65C14-45D7-4CEF-9866-F20DACAA05D8}"/>
              </a:ext>
            </a:extLst>
          </p:cNvPr>
          <p:cNvSpPr txBox="1"/>
          <p:nvPr/>
        </p:nvSpPr>
        <p:spPr>
          <a:xfrm>
            <a:off x="6012084" y="3226803"/>
            <a:ext cx="965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86E8AD3-FBD1-4E21-8F53-35F7C581E8A7}"/>
              </a:ext>
            </a:extLst>
          </p:cNvPr>
          <p:cNvSpPr txBox="1"/>
          <p:nvPr/>
        </p:nvSpPr>
        <p:spPr>
          <a:xfrm flipH="1">
            <a:off x="4783942" y="4667829"/>
            <a:ext cx="203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Kovové zapínání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B0D1F49-7630-467A-8A8D-4C58AB4EC3C7}"/>
              </a:ext>
            </a:extLst>
          </p:cNvPr>
          <p:cNvSpPr txBox="1"/>
          <p:nvPr/>
        </p:nvSpPr>
        <p:spPr>
          <a:xfrm>
            <a:off x="5256444" y="5090593"/>
            <a:ext cx="113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Tělo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294710-8DCC-474F-B10C-F69ED716CA3B}"/>
              </a:ext>
            </a:extLst>
          </p:cNvPr>
          <p:cNvSpPr txBox="1"/>
          <p:nvPr/>
        </p:nvSpPr>
        <p:spPr>
          <a:xfrm>
            <a:off x="4861772" y="2896427"/>
            <a:ext cx="211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Eko Kožené popruhy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6C72F2D-6909-468E-9A39-4C7834ADBD71}"/>
              </a:ext>
            </a:extLst>
          </p:cNvPr>
          <p:cNvSpPr txBox="1"/>
          <p:nvPr/>
        </p:nvSpPr>
        <p:spPr>
          <a:xfrm>
            <a:off x="1072773" y="6532869"/>
            <a:ext cx="4601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batohu na fotografii je 3.000 ,-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D0DA71C-7749-4D28-A24A-51F3C3A0324B}"/>
              </a:ext>
            </a:extLst>
          </p:cNvPr>
          <p:cNvSpPr txBox="1"/>
          <p:nvPr/>
        </p:nvSpPr>
        <p:spPr>
          <a:xfrm>
            <a:off x="5459113" y="4133657"/>
            <a:ext cx="1232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Překlop</a:t>
            </a:r>
          </a:p>
        </p:txBody>
      </p:sp>
    </p:spTree>
    <p:extLst>
      <p:ext uri="{BB962C8B-B14F-4D97-AF65-F5344CB8AC3E}">
        <p14:creationId xmlns:p14="http://schemas.microsoft.com/office/powerpoint/2010/main" val="53341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-92075"/>
            <a:ext cx="11353800" cy="1325563"/>
          </a:xfrm>
        </p:spPr>
        <p:txBody>
          <a:bodyPr>
            <a:noAutofit/>
          </a:bodyPr>
          <a:lstStyle/>
          <a:p>
            <a:r>
              <a:rPr lang="cs-CZ" sz="4400" u="sng" dirty="0">
                <a:solidFill>
                  <a:srgbClr val="135896"/>
                </a:solidFill>
              </a:rPr>
              <a:t>Kabelka s </a:t>
            </a:r>
            <a:r>
              <a:rPr lang="cs-CZ" sz="4400" u="sng" dirty="0" err="1">
                <a:solidFill>
                  <a:srgbClr val="135896"/>
                </a:solidFill>
              </a:rPr>
              <a:t>preklopem</a:t>
            </a:r>
            <a:r>
              <a:rPr lang="cs-CZ" sz="4400" u="sng" dirty="0">
                <a:solidFill>
                  <a:srgbClr val="135896"/>
                </a:solidFill>
              </a:rPr>
              <a:t> – velikost M nebo L</a:t>
            </a:r>
            <a:endParaRPr lang="en-GB" sz="4400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896646"/>
            <a:ext cx="7494569" cy="5961354"/>
          </a:xfrm>
        </p:spPr>
        <p:txBody>
          <a:bodyPr>
            <a:noAutofit/>
          </a:bodyPr>
          <a:lstStyle/>
          <a:p>
            <a:r>
              <a:rPr lang="cs-CZ" sz="1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kabelky M: 1.500,- </a:t>
            </a:r>
          </a:p>
          <a:p>
            <a:r>
              <a:rPr lang="cs-CZ" sz="1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kabelky L: 1.900,- </a:t>
            </a:r>
          </a:p>
          <a:p>
            <a:r>
              <a:rPr lang="cs-CZ" sz="1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kabelky v základní ceně: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Výšivka  umístěna pouze na překlopu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Podklad kabelky může být jednobarevný nebo dvoubarevný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Tvar překlopu rovný nebo kulatý se zapínáním na magnet. (do objednávky upřesníte jaký si přejete tvar)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V podšívce kabelky je kapsička. 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kabelka za základní cenu je pouze do ruky a se zapínáním na magnet</a:t>
            </a:r>
          </a:p>
          <a:p>
            <a:pPr algn="just"/>
            <a:r>
              <a:rPr lang="cs-CZ" sz="15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kabelky :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Eko kožený popruh + 150,-</a:t>
            </a:r>
          </a:p>
          <a:p>
            <a:pPr algn="just"/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 překlop umístit zip + 80,-</a:t>
            </a:r>
            <a:endParaRPr lang="en-GB" sz="15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Poutko na kabelku + 80,-</a:t>
            </a:r>
          </a:p>
          <a:p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</a:t>
            </a:r>
          </a:p>
          <a:p>
            <a:r>
              <a:rPr lang="cs-CZ" sz="15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kovové zapínání kabelky+ 20,-</a:t>
            </a:r>
          </a:p>
          <a:p>
            <a:endParaRPr lang="cs-CZ" sz="15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65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32894-E70C-4B83-AB6C-6EF611F79CAF}"/>
              </a:ext>
            </a:extLst>
          </p:cNvPr>
          <p:cNvSpPr txBox="1"/>
          <p:nvPr/>
        </p:nvSpPr>
        <p:spPr>
          <a:xfrm>
            <a:off x="8102527" y="6090082"/>
            <a:ext cx="812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modro-růžového psaníčka M na fotografii je 1.650,-</a:t>
            </a:r>
          </a:p>
          <a:p>
            <a:endParaRPr lang="cs-CZ" sz="1000" dirty="0">
              <a:solidFill>
                <a:srgbClr val="13589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4099FDB-C0FF-4F98-81D0-FF828BD60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197" y="220577"/>
            <a:ext cx="207241" cy="1628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777934-0229-25E6-9D4A-10741FBFF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28" y="878927"/>
            <a:ext cx="3400097" cy="51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54" y="1258881"/>
            <a:ext cx="6848106" cy="340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kabelky L: výška 18 cm x šířka 28 cm </a:t>
            </a: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82DD639-4319-461C-AB25-E09AE6B5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-124621"/>
            <a:ext cx="11353800" cy="1325562"/>
          </a:xfrm>
        </p:spPr>
        <p:txBody>
          <a:bodyPr>
            <a:noAutofit/>
          </a:bodyPr>
          <a:lstStyle/>
          <a:p>
            <a:r>
              <a:rPr lang="cs-CZ" sz="4400" u="sng" dirty="0">
                <a:solidFill>
                  <a:srgbClr val="135896"/>
                </a:solidFill>
              </a:rPr>
              <a:t>Kabelka s </a:t>
            </a:r>
            <a:r>
              <a:rPr lang="cs-CZ" sz="4400" u="sng" dirty="0" err="1">
                <a:solidFill>
                  <a:srgbClr val="135896"/>
                </a:solidFill>
              </a:rPr>
              <a:t>preklopem</a:t>
            </a:r>
            <a:r>
              <a:rPr lang="cs-CZ" sz="4400" u="sng" dirty="0">
                <a:solidFill>
                  <a:srgbClr val="135896"/>
                </a:solidFill>
              </a:rPr>
              <a:t> – velikost M nebo L</a:t>
            </a:r>
            <a:endParaRPr lang="en-GB" sz="4400" u="sng" dirty="0">
              <a:solidFill>
                <a:srgbClr val="13589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160BBE-5A03-4962-9800-26F7021CF910}"/>
              </a:ext>
            </a:extLst>
          </p:cNvPr>
          <p:cNvSpPr txBox="1"/>
          <p:nvPr/>
        </p:nvSpPr>
        <p:spPr>
          <a:xfrm>
            <a:off x="452854" y="879022"/>
            <a:ext cx="6147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kabelky M: výška 16 cm x šířka 23 cm</a:t>
            </a:r>
            <a:endParaRPr lang="en-GB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20" name="Obrázek 19" descr="Obsah obrázku kousek&#10;&#10;Popis byl vytvořen automaticky">
            <a:extLst>
              <a:ext uri="{FF2B5EF4-FFF2-40B4-BE49-F238E27FC236}">
                <a16:creationId xmlns:a16="http://schemas.microsoft.com/office/drawing/2014/main" id="{AD08A848-B22B-47C0-BB8C-8AA975AB6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 r="937" b="2136"/>
          <a:stretch/>
        </p:blipFill>
        <p:spPr>
          <a:xfrm>
            <a:off x="8551066" y="790383"/>
            <a:ext cx="3020652" cy="3151537"/>
          </a:xfrm>
          <a:prstGeom prst="rect">
            <a:avLst/>
          </a:prstGeom>
        </p:spPr>
      </p:pic>
      <p:pic>
        <p:nvPicPr>
          <p:cNvPr id="22" name="Obrázek 21" descr="Obsah obrázku sportovní hra, sport, basketbal&#10;&#10;Popis byl vytvořen automaticky">
            <a:extLst>
              <a:ext uri="{FF2B5EF4-FFF2-40B4-BE49-F238E27FC236}">
                <a16:creationId xmlns:a16="http://schemas.microsoft.com/office/drawing/2014/main" id="{8A368C1F-EE46-47D7-9D48-58E85F9E81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974" r="-1398" b="17921"/>
          <a:stretch/>
        </p:blipFill>
        <p:spPr>
          <a:xfrm>
            <a:off x="8551067" y="4099058"/>
            <a:ext cx="3020652" cy="2689823"/>
          </a:xfrm>
          <a:prstGeom prst="rect">
            <a:avLst/>
          </a:prstGeom>
        </p:spPr>
      </p:pic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C0646CBA-CE04-431B-83B7-1412565D5658}"/>
              </a:ext>
            </a:extLst>
          </p:cNvPr>
          <p:cNvCxnSpPr>
            <a:cxnSpLocks/>
          </p:cNvCxnSpPr>
          <p:nvPr/>
        </p:nvCxnSpPr>
        <p:spPr>
          <a:xfrm>
            <a:off x="2759403" y="4991899"/>
            <a:ext cx="1322323" cy="1090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CDA041E-CEDD-4BAF-9EFD-EC563AF2C214}"/>
              </a:ext>
            </a:extLst>
          </p:cNvPr>
          <p:cNvCxnSpPr>
            <a:cxnSpLocks/>
          </p:cNvCxnSpPr>
          <p:nvPr/>
        </p:nvCxnSpPr>
        <p:spPr>
          <a:xfrm flipH="1">
            <a:off x="6972431" y="2863228"/>
            <a:ext cx="1769693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BAC1AF0B-CE1B-4BF2-95C6-21B8637201FB}"/>
              </a:ext>
            </a:extLst>
          </p:cNvPr>
          <p:cNvCxnSpPr>
            <a:cxnSpLocks/>
          </p:cNvCxnSpPr>
          <p:nvPr/>
        </p:nvCxnSpPr>
        <p:spPr>
          <a:xfrm flipH="1" flipV="1">
            <a:off x="7652551" y="3179063"/>
            <a:ext cx="1938261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D2435A5F-8CCD-4454-B9D6-17BB12313505}"/>
              </a:ext>
            </a:extLst>
          </p:cNvPr>
          <p:cNvCxnSpPr>
            <a:cxnSpLocks/>
          </p:cNvCxnSpPr>
          <p:nvPr/>
        </p:nvCxnSpPr>
        <p:spPr>
          <a:xfrm flipH="1" flipV="1">
            <a:off x="7846000" y="6236874"/>
            <a:ext cx="1471996" cy="646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35B99F47-04D9-4DDD-B739-B2E91FABC18F}"/>
              </a:ext>
            </a:extLst>
          </p:cNvPr>
          <p:cNvCxnSpPr>
            <a:cxnSpLocks/>
          </p:cNvCxnSpPr>
          <p:nvPr/>
        </p:nvCxnSpPr>
        <p:spPr>
          <a:xfrm flipH="1" flipV="1">
            <a:off x="7352961" y="4541173"/>
            <a:ext cx="1352963" cy="1660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AA6896C6-0A26-4263-AB32-E0EAA8AF417A}"/>
              </a:ext>
            </a:extLst>
          </p:cNvPr>
          <p:cNvCxnSpPr>
            <a:cxnSpLocks/>
          </p:cNvCxnSpPr>
          <p:nvPr/>
        </p:nvCxnSpPr>
        <p:spPr>
          <a:xfrm flipH="1" flipV="1">
            <a:off x="8022411" y="5523158"/>
            <a:ext cx="1717840" cy="15576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803CE390-3577-4317-9ACC-DE8881DA678D}"/>
              </a:ext>
            </a:extLst>
          </p:cNvPr>
          <p:cNvSpPr txBox="1"/>
          <p:nvPr/>
        </p:nvSpPr>
        <p:spPr>
          <a:xfrm>
            <a:off x="5598949" y="6022590"/>
            <a:ext cx="24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 pod překlopem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1B937364-4D11-406C-B5EF-7F84536FD089}"/>
              </a:ext>
            </a:extLst>
          </p:cNvPr>
          <p:cNvSpPr txBox="1"/>
          <p:nvPr/>
        </p:nvSpPr>
        <p:spPr>
          <a:xfrm>
            <a:off x="7223638" y="5322855"/>
            <a:ext cx="1063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2BB59E78-732F-4F61-B311-6CAF6CF135BF}"/>
              </a:ext>
            </a:extLst>
          </p:cNvPr>
          <p:cNvSpPr txBox="1"/>
          <p:nvPr/>
        </p:nvSpPr>
        <p:spPr>
          <a:xfrm>
            <a:off x="5168868" y="2651772"/>
            <a:ext cx="187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Rovný překlop</a:t>
            </a:r>
            <a:r>
              <a:rPr lang="cs-CZ" dirty="0"/>
              <a:t> 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0FD93E1F-78D1-4E72-B81C-73DF66033AD2}"/>
              </a:ext>
            </a:extLst>
          </p:cNvPr>
          <p:cNvSpPr txBox="1"/>
          <p:nvPr/>
        </p:nvSpPr>
        <p:spPr>
          <a:xfrm>
            <a:off x="5247675" y="3572588"/>
            <a:ext cx="176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Kulatý překlop</a:t>
            </a:r>
            <a:r>
              <a:rPr lang="cs-CZ" dirty="0"/>
              <a:t> 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A9919CF0-E8FB-4BD1-B085-4E413EF6CDDC}"/>
              </a:ext>
            </a:extLst>
          </p:cNvPr>
          <p:cNvSpPr txBox="1"/>
          <p:nvPr/>
        </p:nvSpPr>
        <p:spPr>
          <a:xfrm>
            <a:off x="4540434" y="4847536"/>
            <a:ext cx="410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 Kovové zapínání</a:t>
            </a:r>
            <a:endParaRPr lang="cs-CZ" dirty="0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D72181A8-4042-41B7-BF3F-FBC88E14EA48}"/>
              </a:ext>
            </a:extLst>
          </p:cNvPr>
          <p:cNvSpPr txBox="1"/>
          <p:nvPr/>
        </p:nvSpPr>
        <p:spPr>
          <a:xfrm>
            <a:off x="5536099" y="4381109"/>
            <a:ext cx="2113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Eko kožený popruh</a:t>
            </a:r>
            <a:endParaRPr lang="cs-CZ" dirty="0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472DBE6-EA56-4E6A-B116-4CFD7FE2CF22}"/>
              </a:ext>
            </a:extLst>
          </p:cNvPr>
          <p:cNvSpPr txBox="1"/>
          <p:nvPr/>
        </p:nvSpPr>
        <p:spPr>
          <a:xfrm>
            <a:off x="5168868" y="2999293"/>
            <a:ext cx="269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Zapínání na magnet</a:t>
            </a:r>
            <a:endParaRPr lang="cs-CZ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7DC5BA59-E33B-4D01-A287-4021EA057A4A}"/>
              </a:ext>
            </a:extLst>
          </p:cNvPr>
          <p:cNvSpPr txBox="1"/>
          <p:nvPr/>
        </p:nvSpPr>
        <p:spPr>
          <a:xfrm>
            <a:off x="620281" y="6430314"/>
            <a:ext cx="81287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kabelky s kovovým zapínáním 2.370,-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7A1451F5-FB86-4B6C-B80C-BEBDB143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934" y="224862"/>
            <a:ext cx="207241" cy="1628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AE6E560-CC30-B0AC-9CBC-4341B8A37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2" y="1722212"/>
            <a:ext cx="3720399" cy="4653942"/>
          </a:xfrm>
          <a:prstGeom prst="rect">
            <a:avLst/>
          </a:prstGeom>
        </p:spPr>
      </p:pic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C8DA141D-A5E2-4EF5-BDB6-3371648EED3F}"/>
              </a:ext>
            </a:extLst>
          </p:cNvPr>
          <p:cNvCxnSpPr>
            <a:cxnSpLocks/>
          </p:cNvCxnSpPr>
          <p:nvPr/>
        </p:nvCxnSpPr>
        <p:spPr>
          <a:xfrm>
            <a:off x="3526747" y="3723046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AD9203A-FBEF-B100-7D6B-7789CCE0A40A}"/>
              </a:ext>
            </a:extLst>
          </p:cNvPr>
          <p:cNvCxnSpPr>
            <a:cxnSpLocks/>
          </p:cNvCxnSpPr>
          <p:nvPr/>
        </p:nvCxnSpPr>
        <p:spPr>
          <a:xfrm>
            <a:off x="2759403" y="4991042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7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2076"/>
            <a:ext cx="10515600" cy="1325563"/>
          </a:xfrm>
        </p:spPr>
        <p:txBody>
          <a:bodyPr/>
          <a:lstStyle/>
          <a:p>
            <a:r>
              <a:rPr lang="cs-CZ" u="sng" dirty="0" err="1">
                <a:solidFill>
                  <a:srgbClr val="135896"/>
                </a:solidFill>
              </a:rPr>
              <a:t>Proc</a:t>
            </a:r>
            <a:r>
              <a:rPr lang="cs-CZ" u="sng" dirty="0">
                <a:solidFill>
                  <a:srgbClr val="135896"/>
                </a:solidFill>
              </a:rPr>
              <a:t> je ovcí Merino vlna </a:t>
            </a:r>
            <a:r>
              <a:rPr lang="cs-CZ" u="sng" dirty="0" err="1">
                <a:solidFill>
                  <a:srgbClr val="135896"/>
                </a:solidFill>
              </a:rPr>
              <a:t>vyjímecná</a:t>
            </a:r>
            <a:r>
              <a:rPr lang="cs-CZ" u="sng">
                <a:solidFill>
                  <a:srgbClr val="135896"/>
                </a:solidFill>
              </a:rPr>
              <a:t>?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001"/>
            <a:ext cx="10660118" cy="36636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Merino plsť je vyrobena z čisté střižní ovčí vlny plemene Merino.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Ovčí vlna je ekologický materiál.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Jedná se o velmi kvalitní vlnu, která splňuje nejpřísnější evropské požadavky na kvalitu a nezávadnost.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Materiál je vysoce odolný, pevný, neškrábe a  je příjemný na omak.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Materiál nenatahuje pachy a není elektricky vodivý, čili nekope.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Vlna je přirozeně vodoodpudivá díky obsahu voskového tuku - lanolin.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rgbClr val="00206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rgbClr val="00206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endParaRPr lang="cs" sz="1800" i="1" dirty="0"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D78901-90DA-40BF-829F-54B79BDE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409" y="411163"/>
            <a:ext cx="207241" cy="1628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7374C9-5062-48ED-B4DB-004A2D3A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997" y="384855"/>
            <a:ext cx="207241" cy="1628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0994D7-5A87-4E16-A946-F6A658B52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279" y="413324"/>
            <a:ext cx="207282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4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67" y="-98697"/>
            <a:ext cx="11655733" cy="1325563"/>
          </a:xfrm>
        </p:spPr>
        <p:txBody>
          <a:bodyPr>
            <a:noAutofit/>
          </a:bodyPr>
          <a:lstStyle/>
          <a:p>
            <a:r>
              <a:rPr lang="cs-CZ" sz="4400" u="sng" dirty="0">
                <a:solidFill>
                  <a:srgbClr val="135896"/>
                </a:solidFill>
              </a:rPr>
              <a:t>Kabelka bez </a:t>
            </a:r>
            <a:r>
              <a:rPr lang="cs-CZ" sz="4400" u="sng" dirty="0" err="1">
                <a:solidFill>
                  <a:srgbClr val="135896"/>
                </a:solidFill>
              </a:rPr>
              <a:t>preklopu</a:t>
            </a:r>
            <a:r>
              <a:rPr lang="cs-CZ" sz="4400" u="sng" dirty="0">
                <a:solidFill>
                  <a:srgbClr val="135896"/>
                </a:solidFill>
              </a:rPr>
              <a:t> – velikost M nebo L</a:t>
            </a:r>
            <a:endParaRPr lang="en-GB" sz="4400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93" y="564085"/>
            <a:ext cx="6196520" cy="33823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kabelky M: 1.500,- </a:t>
            </a: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kabelky L: 1900,- </a:t>
            </a: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psaníčka v základní ceně:</a:t>
            </a:r>
            <a:endParaRPr lang="cs-CZ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Jednobarevný podklad kabelky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Kabelka za základní cenu je pouze do ruky! </a:t>
            </a:r>
          </a:p>
          <a:p>
            <a:pPr algn="just"/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psaníčka :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Eko kožený popruh + 150,-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Poutko na kabelku + 80,-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</a:t>
            </a:r>
          </a:p>
          <a:p>
            <a:endParaRPr lang="en-GB" sz="165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27" y="1444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Obrázek 4" descr="Obsah obrázku staré, příslušenství, špinavé, cement&#10;&#10;Popis byl vytvořen automaticky">
            <a:extLst>
              <a:ext uri="{FF2B5EF4-FFF2-40B4-BE49-F238E27FC236}">
                <a16:creationId xmlns:a16="http://schemas.microsoft.com/office/drawing/2014/main" id="{1C3EA24B-D070-4B09-A936-59BA3A457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" r="3817"/>
          <a:stretch/>
        </p:blipFill>
        <p:spPr>
          <a:xfrm>
            <a:off x="6720396" y="1538058"/>
            <a:ext cx="5086859" cy="419469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48A14BE-6695-4CFB-9D49-6B7D90E1E19D}"/>
              </a:ext>
            </a:extLst>
          </p:cNvPr>
          <p:cNvSpPr txBox="1"/>
          <p:nvPr/>
        </p:nvSpPr>
        <p:spPr>
          <a:xfrm>
            <a:off x="7853541" y="5791103"/>
            <a:ext cx="4601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kabelky L na fotografii je 2.150,-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06D37ED-0A6C-425D-9C9E-15A5764F7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435" y="238134"/>
            <a:ext cx="207241" cy="1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62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84" y="1332391"/>
            <a:ext cx="6848106" cy="340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kabelky L: výška 18 cm x šířka 28 cm </a:t>
            </a: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82DD639-4319-461C-AB25-E09AE6B5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-124621"/>
            <a:ext cx="11522568" cy="1325562"/>
          </a:xfrm>
        </p:spPr>
        <p:txBody>
          <a:bodyPr>
            <a:noAutofit/>
          </a:bodyPr>
          <a:lstStyle/>
          <a:p>
            <a:r>
              <a:rPr lang="cs-CZ" sz="4400" u="sng" dirty="0">
                <a:solidFill>
                  <a:srgbClr val="135896"/>
                </a:solidFill>
              </a:rPr>
              <a:t>Kabelka bez </a:t>
            </a:r>
            <a:r>
              <a:rPr lang="cs-CZ" sz="4400" u="sng" dirty="0" err="1">
                <a:solidFill>
                  <a:srgbClr val="135896"/>
                </a:solidFill>
              </a:rPr>
              <a:t>preklopu</a:t>
            </a:r>
            <a:r>
              <a:rPr lang="cs-CZ" sz="4400" u="sng" dirty="0">
                <a:solidFill>
                  <a:srgbClr val="135896"/>
                </a:solidFill>
              </a:rPr>
              <a:t> – velikost M nebo L</a:t>
            </a:r>
            <a:endParaRPr lang="en-GB" sz="4400" u="sng" dirty="0">
              <a:solidFill>
                <a:srgbClr val="13589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6160BBE-5A03-4962-9800-26F7021CF910}"/>
              </a:ext>
            </a:extLst>
          </p:cNvPr>
          <p:cNvSpPr txBox="1"/>
          <p:nvPr/>
        </p:nvSpPr>
        <p:spPr>
          <a:xfrm>
            <a:off x="452854" y="974550"/>
            <a:ext cx="6147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kabelky M: výška 16 cm x šířka 23 cm</a:t>
            </a:r>
            <a:endParaRPr lang="en-GB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AFC218-DA84-4E62-92BF-523E69804143}"/>
              </a:ext>
            </a:extLst>
          </p:cNvPr>
          <p:cNvSpPr txBox="1"/>
          <p:nvPr/>
        </p:nvSpPr>
        <p:spPr>
          <a:xfrm>
            <a:off x="452854" y="610813"/>
            <a:ext cx="6147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</a:t>
            </a:r>
            <a:endParaRPr lang="en-GB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14CB0C0B-305E-46B6-8A00-7EB61765B8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6599" r="22803" b="3097"/>
          <a:stretch/>
        </p:blipFill>
        <p:spPr>
          <a:xfrm>
            <a:off x="515228" y="1991082"/>
            <a:ext cx="3834830" cy="3941333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9C3C95A5-D430-4D6E-9696-150910D744CE}"/>
              </a:ext>
            </a:extLst>
          </p:cNvPr>
          <p:cNvCxnSpPr>
            <a:cxnSpLocks/>
          </p:cNvCxnSpPr>
          <p:nvPr/>
        </p:nvCxnSpPr>
        <p:spPr>
          <a:xfrm>
            <a:off x="3063385" y="2231344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ED09BD62-09A9-47DD-99B7-7A142ABF75A6}"/>
              </a:ext>
            </a:extLst>
          </p:cNvPr>
          <p:cNvCxnSpPr>
            <a:cxnSpLocks/>
          </p:cNvCxnSpPr>
          <p:nvPr/>
        </p:nvCxnSpPr>
        <p:spPr>
          <a:xfrm>
            <a:off x="3378530" y="3496040"/>
            <a:ext cx="1873908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C303B0B-7833-442E-A03B-174E3D665104}"/>
              </a:ext>
            </a:extLst>
          </p:cNvPr>
          <p:cNvSpPr txBox="1"/>
          <p:nvPr/>
        </p:nvSpPr>
        <p:spPr>
          <a:xfrm>
            <a:off x="7074295" y="1854349"/>
            <a:ext cx="49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9CDE0C6-C9D5-4C1F-989A-2DC2E054A312}"/>
              </a:ext>
            </a:extLst>
          </p:cNvPr>
          <p:cNvSpPr txBox="1"/>
          <p:nvPr/>
        </p:nvSpPr>
        <p:spPr>
          <a:xfrm>
            <a:off x="6196993" y="4753683"/>
            <a:ext cx="921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44FD4DB-0FA6-472D-A103-C7ADC832F047}"/>
              </a:ext>
            </a:extLst>
          </p:cNvPr>
          <p:cNvSpPr txBox="1"/>
          <p:nvPr/>
        </p:nvSpPr>
        <p:spPr>
          <a:xfrm>
            <a:off x="4747798" y="2043503"/>
            <a:ext cx="269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Eko kožený popruh</a:t>
            </a:r>
            <a:endParaRPr lang="cs-CZ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90637E44-92AA-4BEE-BB9C-99E92D34893C}"/>
              </a:ext>
            </a:extLst>
          </p:cNvPr>
          <p:cNvSpPr txBox="1"/>
          <p:nvPr/>
        </p:nvSpPr>
        <p:spPr>
          <a:xfrm>
            <a:off x="5191134" y="3325467"/>
            <a:ext cx="269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Tělo psaníčka</a:t>
            </a:r>
            <a:endParaRPr lang="cs-CZ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883237BA-E896-45EF-B42D-EFFEDB7F49CA}"/>
              </a:ext>
            </a:extLst>
          </p:cNvPr>
          <p:cNvSpPr txBox="1"/>
          <p:nvPr/>
        </p:nvSpPr>
        <p:spPr>
          <a:xfrm>
            <a:off x="651255" y="6020410"/>
            <a:ext cx="4601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rgbClr val="135896"/>
                </a:solidFill>
                <a:latin typeface="Century Gothic" panose="020B0502020202020204" pitchFamily="34" charset="0"/>
              </a:rPr>
              <a:t>Cena kabelky M na fotografii je 1.750,-</a:t>
            </a: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63FF3FCF-EF97-4BEA-9102-F9E1BAA47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97" y="231673"/>
            <a:ext cx="207241" cy="1628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62F513-ED30-50E0-E232-2A7CA2C0F4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5" b="26706"/>
          <a:stretch/>
        </p:blipFill>
        <p:spPr>
          <a:xfrm>
            <a:off x="8042844" y="874802"/>
            <a:ext cx="3834830" cy="24272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ECCA78-E3B5-2E42-20C9-16B571FCE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844" y="3799396"/>
            <a:ext cx="3834830" cy="2482623"/>
          </a:xfrm>
          <a:prstGeom prst="rect">
            <a:avLst/>
          </a:prstGeom>
        </p:spPr>
      </p:pic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66F0FBE-4C7E-431A-884D-E15D9B393CC7}"/>
              </a:ext>
            </a:extLst>
          </p:cNvPr>
          <p:cNvCxnSpPr>
            <a:cxnSpLocks/>
          </p:cNvCxnSpPr>
          <p:nvPr/>
        </p:nvCxnSpPr>
        <p:spPr>
          <a:xfrm flipH="1">
            <a:off x="7559902" y="2022642"/>
            <a:ext cx="2331564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9A34CC2-13A7-47C0-B1DC-D1F34FBC026E}"/>
              </a:ext>
            </a:extLst>
          </p:cNvPr>
          <p:cNvCxnSpPr>
            <a:cxnSpLocks/>
          </p:cNvCxnSpPr>
          <p:nvPr/>
        </p:nvCxnSpPr>
        <p:spPr>
          <a:xfrm flipH="1" flipV="1">
            <a:off x="7047387" y="4938349"/>
            <a:ext cx="2618653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32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70" y="-92075"/>
            <a:ext cx="11655733" cy="1325563"/>
          </a:xfrm>
        </p:spPr>
        <p:txBody>
          <a:bodyPr>
            <a:noAutofit/>
          </a:bodyPr>
          <a:lstStyle/>
          <a:p>
            <a:r>
              <a:rPr lang="cs-CZ" sz="4400" u="sng" dirty="0" err="1">
                <a:solidFill>
                  <a:srgbClr val="135896"/>
                </a:solidFill>
              </a:rPr>
              <a:t>Psanícko</a:t>
            </a:r>
            <a:endParaRPr lang="en-GB" sz="4400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93" y="574595"/>
            <a:ext cx="6196520" cy="338239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psaníčka 2.050,- </a:t>
            </a: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psaníčka v základní ceně:</a:t>
            </a:r>
            <a:endParaRPr lang="cs-CZ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Jednobarevné tělo psaníčka , jiná barva pruhu s výšivkou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Zapínání na zip</a:t>
            </a:r>
          </a:p>
          <a:p>
            <a:pPr algn="just"/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psaníčka :</a:t>
            </a:r>
            <a:endParaRPr lang="cs-CZ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</a:t>
            </a:r>
          </a:p>
          <a:p>
            <a:endParaRPr lang="en-GB" sz="165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48A14BE-6695-4CFB-9D49-6B7D90E1E19D}"/>
              </a:ext>
            </a:extLst>
          </p:cNvPr>
          <p:cNvSpPr txBox="1"/>
          <p:nvPr/>
        </p:nvSpPr>
        <p:spPr>
          <a:xfrm>
            <a:off x="7590817" y="6310006"/>
            <a:ext cx="4601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psaníčka  na </a:t>
            </a:r>
            <a:r>
              <a:rPr lang="cs-CZ" sz="1000" dirty="0" err="1">
                <a:solidFill>
                  <a:srgbClr val="135896"/>
                </a:solidFill>
                <a:latin typeface="Century Gothic" panose="020B0502020202020204" pitchFamily="34" charset="0"/>
              </a:rPr>
              <a:t>fotgrafii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 je 2.050,-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06D37ED-0A6C-425D-9C9E-15A5764F7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84" y="220357"/>
            <a:ext cx="207241" cy="162832"/>
          </a:xfrm>
          <a:prstGeom prst="rect">
            <a:avLst/>
          </a:prstGeom>
        </p:spPr>
      </p:pic>
      <p:pic>
        <p:nvPicPr>
          <p:cNvPr id="6" name="Obrázek 5" descr="Obsah obrázku strom, exteriér, osoba, zelená&#10;&#10;Popis byl vytvořen automaticky">
            <a:extLst>
              <a:ext uri="{FF2B5EF4-FFF2-40B4-BE49-F238E27FC236}">
                <a16:creationId xmlns:a16="http://schemas.microsoft.com/office/drawing/2014/main" id="{63CC9C87-83D1-033F-F3FF-8C5D4B852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89" y="301773"/>
            <a:ext cx="3915103" cy="58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0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54" y="860034"/>
            <a:ext cx="6848106" cy="340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psaníčka výška 18 cm x šířka 28 cm </a:t>
            </a: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82DD639-4319-461C-AB25-E09AE6B5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82" y="-114799"/>
            <a:ext cx="7117326" cy="1325562"/>
          </a:xfrm>
        </p:spPr>
        <p:txBody>
          <a:bodyPr>
            <a:noAutofit/>
          </a:bodyPr>
          <a:lstStyle/>
          <a:p>
            <a:r>
              <a:rPr lang="cs-CZ" sz="4400" u="sng" dirty="0" err="1">
                <a:solidFill>
                  <a:srgbClr val="135896"/>
                </a:solidFill>
              </a:rPr>
              <a:t>Psanícko</a:t>
            </a:r>
            <a:endParaRPr lang="en-GB" sz="4400" u="sng" dirty="0">
              <a:solidFill>
                <a:srgbClr val="135896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AFC218-DA84-4E62-92BF-523E69804143}"/>
              </a:ext>
            </a:extLst>
          </p:cNvPr>
          <p:cNvSpPr txBox="1"/>
          <p:nvPr/>
        </p:nvSpPr>
        <p:spPr>
          <a:xfrm>
            <a:off x="504582" y="613706"/>
            <a:ext cx="6147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</a:t>
            </a:r>
            <a:endParaRPr lang="en-GB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C303B0B-7833-442E-A03B-174E3D665104}"/>
              </a:ext>
            </a:extLst>
          </p:cNvPr>
          <p:cNvSpPr txBox="1"/>
          <p:nvPr/>
        </p:nvSpPr>
        <p:spPr>
          <a:xfrm>
            <a:off x="6390268" y="2684849"/>
            <a:ext cx="49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9CDE0C6-C9D5-4C1F-989A-2DC2E054A312}"/>
              </a:ext>
            </a:extLst>
          </p:cNvPr>
          <p:cNvSpPr txBox="1"/>
          <p:nvPr/>
        </p:nvSpPr>
        <p:spPr>
          <a:xfrm>
            <a:off x="6014428" y="3893478"/>
            <a:ext cx="921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44FD4DB-0FA6-472D-A103-C7ADC832F047}"/>
              </a:ext>
            </a:extLst>
          </p:cNvPr>
          <p:cNvSpPr txBox="1"/>
          <p:nvPr/>
        </p:nvSpPr>
        <p:spPr>
          <a:xfrm>
            <a:off x="4495107" y="3404676"/>
            <a:ext cx="297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Ozdobný pruh s výšivkou</a:t>
            </a:r>
            <a:endParaRPr lang="cs-CZ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90637E44-92AA-4BEE-BB9C-99E92D34893C}"/>
              </a:ext>
            </a:extLst>
          </p:cNvPr>
          <p:cNvSpPr txBox="1"/>
          <p:nvPr/>
        </p:nvSpPr>
        <p:spPr>
          <a:xfrm>
            <a:off x="4218732" y="2642090"/>
            <a:ext cx="269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Tělo psaníčka</a:t>
            </a:r>
            <a:endParaRPr lang="cs-CZ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883237BA-E896-45EF-B42D-EFFEDB7F49CA}"/>
              </a:ext>
            </a:extLst>
          </p:cNvPr>
          <p:cNvSpPr txBox="1"/>
          <p:nvPr/>
        </p:nvSpPr>
        <p:spPr>
          <a:xfrm>
            <a:off x="651255" y="6020410"/>
            <a:ext cx="4601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rgbClr val="135896"/>
                </a:solidFill>
                <a:latin typeface="Century Gothic" panose="020B0502020202020204" pitchFamily="34" charset="0"/>
              </a:rPr>
              <a:t>Cena psaníčka na fotografii je 2.050,-</a:t>
            </a: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63FF3FCF-EF97-4BEA-9102-F9E1BAA47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574" y="202293"/>
            <a:ext cx="207241" cy="162832"/>
          </a:xfrm>
          <a:prstGeom prst="rect">
            <a:avLst/>
          </a:prstGeom>
        </p:spPr>
      </p:pic>
      <p:pic>
        <p:nvPicPr>
          <p:cNvPr id="5" name="Obrázek 4" descr="Obsah obrázku patro, interiér, osoba&#10;&#10;Popis byl vytvořen automaticky">
            <a:extLst>
              <a:ext uri="{FF2B5EF4-FFF2-40B4-BE49-F238E27FC236}">
                <a16:creationId xmlns:a16="http://schemas.microsoft.com/office/drawing/2014/main" id="{D02CF7D6-FE70-8AFB-6C8C-8850F228B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37" y="1407390"/>
            <a:ext cx="3341454" cy="4465989"/>
          </a:xfrm>
          <a:prstGeom prst="rect">
            <a:avLst/>
          </a:prstGeom>
        </p:spPr>
      </p:pic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66F0FBE-4C7E-431A-884D-E15D9B393CC7}"/>
              </a:ext>
            </a:extLst>
          </p:cNvPr>
          <p:cNvCxnSpPr>
            <a:cxnSpLocks/>
          </p:cNvCxnSpPr>
          <p:nvPr/>
        </p:nvCxnSpPr>
        <p:spPr>
          <a:xfrm flipH="1">
            <a:off x="6836975" y="2894475"/>
            <a:ext cx="2331564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49A34CC2-13A7-47C0-B1DC-D1F34FBC026E}"/>
              </a:ext>
            </a:extLst>
          </p:cNvPr>
          <p:cNvCxnSpPr>
            <a:cxnSpLocks/>
          </p:cNvCxnSpPr>
          <p:nvPr/>
        </p:nvCxnSpPr>
        <p:spPr>
          <a:xfrm flipH="1" flipV="1">
            <a:off x="6828033" y="4105666"/>
            <a:ext cx="2618653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stůl, interiér&#10;&#10;Popis byl vytvořen automaticky">
            <a:extLst>
              <a:ext uri="{FF2B5EF4-FFF2-40B4-BE49-F238E27FC236}">
                <a16:creationId xmlns:a16="http://schemas.microsoft.com/office/drawing/2014/main" id="{7AFD5017-83F8-0574-E10D-13151C012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8" y="1407390"/>
            <a:ext cx="2977327" cy="4465991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9C3C95A5-D430-4D6E-9696-150910D744CE}"/>
              </a:ext>
            </a:extLst>
          </p:cNvPr>
          <p:cNvCxnSpPr>
            <a:cxnSpLocks/>
          </p:cNvCxnSpPr>
          <p:nvPr/>
        </p:nvCxnSpPr>
        <p:spPr>
          <a:xfrm>
            <a:off x="2747729" y="3558778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ED09BD62-09A9-47DD-99B7-7A142ABF75A6}"/>
              </a:ext>
            </a:extLst>
          </p:cNvPr>
          <p:cNvCxnSpPr>
            <a:cxnSpLocks/>
          </p:cNvCxnSpPr>
          <p:nvPr/>
        </p:nvCxnSpPr>
        <p:spPr>
          <a:xfrm>
            <a:off x="2396503" y="2826756"/>
            <a:ext cx="1873908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301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Folklorní pytlík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5" y="1592493"/>
            <a:ext cx="6393864" cy="4808307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2.200,-</a:t>
            </a:r>
          </a:p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pytlíku v základní ceně: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Batohové a odepínatelné popruhy, které jsou posouvatelné a 130 cm dlouhé 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Šňůrka na stažení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Vypodšívkovaný vnitřek pytlíku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Barvy pytlíku pouze: královsky modrá, mechově zelená, červená, žlutá, růžová nebo světle šedá.</a:t>
            </a:r>
          </a:p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pytlíku: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+100,- </a:t>
            </a:r>
          </a:p>
          <a:p>
            <a:endParaRPr lang="cs-CZ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Obrázek 8" descr="Obsah obrázku budova, země, exteriér, osoba&#10;&#10;Popis byl vytvořen automaticky">
            <a:extLst>
              <a:ext uri="{FF2B5EF4-FFF2-40B4-BE49-F238E27FC236}">
                <a16:creationId xmlns:a16="http://schemas.microsoft.com/office/drawing/2014/main" id="{23FD8927-6481-42CC-A277-06687B07AE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13024"/>
          <a:stretch/>
        </p:blipFill>
        <p:spPr>
          <a:xfrm>
            <a:off x="7652551" y="822325"/>
            <a:ext cx="3977197" cy="53231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47B438-2463-49AB-BD36-341A163AB9EB}"/>
              </a:ext>
            </a:extLst>
          </p:cNvPr>
          <p:cNvSpPr txBox="1"/>
          <p:nvPr/>
        </p:nvSpPr>
        <p:spPr>
          <a:xfrm>
            <a:off x="7969281" y="6277689"/>
            <a:ext cx="4601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každého pytlíku  na fotografii je 2.200,-</a:t>
            </a:r>
          </a:p>
        </p:txBody>
      </p:sp>
    </p:spTree>
    <p:extLst>
      <p:ext uri="{BB962C8B-B14F-4D97-AF65-F5344CB8AC3E}">
        <p14:creationId xmlns:p14="http://schemas.microsoft.com/office/powerpoint/2010/main" val="1743970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60" y="365327"/>
            <a:ext cx="10515600" cy="1325563"/>
          </a:xfrm>
        </p:spPr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Folklorní pytlík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60" y="1405966"/>
            <a:ext cx="6393864" cy="302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výška 20 cm x šířka 17cm, průměr dna 17 cm</a:t>
            </a:r>
          </a:p>
          <a:p>
            <a:pPr marL="0" indent="0">
              <a:buNone/>
            </a:pPr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Obrázek 4" descr="Obsah obrázku ovoce&#10;&#10;Popis byl vytvořen automaticky">
            <a:extLst>
              <a:ext uri="{FF2B5EF4-FFF2-40B4-BE49-F238E27FC236}">
                <a16:creationId xmlns:a16="http://schemas.microsoft.com/office/drawing/2014/main" id="{86DFD181-4214-47EA-B8DD-5F1E459A8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54" r="121" b="3108"/>
          <a:stretch/>
        </p:blipFill>
        <p:spPr>
          <a:xfrm>
            <a:off x="8266088" y="2715746"/>
            <a:ext cx="3330198" cy="3584306"/>
          </a:xfrm>
          <a:prstGeom prst="rect">
            <a:avLst/>
          </a:prstGeom>
        </p:spPr>
      </p:pic>
      <p:pic>
        <p:nvPicPr>
          <p:cNvPr id="8" name="Obrázek 7" descr="Obsah obrázku žlutá&#10;&#10;Popis byl vytvořen automaticky">
            <a:extLst>
              <a:ext uri="{FF2B5EF4-FFF2-40B4-BE49-F238E27FC236}">
                <a16:creationId xmlns:a16="http://schemas.microsoft.com/office/drawing/2014/main" id="{9E1C2A9B-57B7-481C-BCDD-D063C0D3C3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071" r="-3122"/>
          <a:stretch/>
        </p:blipFill>
        <p:spPr>
          <a:xfrm>
            <a:off x="595714" y="2233646"/>
            <a:ext cx="3595606" cy="374314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B4AB6B1-557F-4974-911A-DDE70BE7054F}"/>
              </a:ext>
            </a:extLst>
          </p:cNvPr>
          <p:cNvSpPr txBox="1"/>
          <p:nvPr/>
        </p:nvSpPr>
        <p:spPr>
          <a:xfrm>
            <a:off x="862045" y="6129840"/>
            <a:ext cx="46011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rgbClr val="135896"/>
                </a:solidFill>
                <a:latin typeface="Century Gothic" panose="020B0502020202020204" pitchFamily="34" charset="0"/>
              </a:rPr>
              <a:t>Cena pytlíku na fotografii je 2.200,-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9EDC77B-1D6D-40D5-9D64-EBB9DDD3DB89}"/>
              </a:ext>
            </a:extLst>
          </p:cNvPr>
          <p:cNvCxnSpPr>
            <a:cxnSpLocks/>
          </p:cNvCxnSpPr>
          <p:nvPr/>
        </p:nvCxnSpPr>
        <p:spPr>
          <a:xfrm>
            <a:off x="3044382" y="3018047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DFDF3ED-AB6F-4BFC-9680-E97D76D88C9E}"/>
              </a:ext>
            </a:extLst>
          </p:cNvPr>
          <p:cNvCxnSpPr>
            <a:cxnSpLocks/>
          </p:cNvCxnSpPr>
          <p:nvPr/>
        </p:nvCxnSpPr>
        <p:spPr>
          <a:xfrm>
            <a:off x="3514480" y="4900665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93FDB40-8051-4E8F-B0E3-DD30E37CC297}"/>
              </a:ext>
            </a:extLst>
          </p:cNvPr>
          <p:cNvCxnSpPr>
            <a:cxnSpLocks/>
          </p:cNvCxnSpPr>
          <p:nvPr/>
        </p:nvCxnSpPr>
        <p:spPr>
          <a:xfrm flipH="1">
            <a:off x="7108426" y="4227609"/>
            <a:ext cx="2126676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CF147C-68F3-4620-8D51-94A5EC4E2478}"/>
              </a:ext>
            </a:extLst>
          </p:cNvPr>
          <p:cNvSpPr txBox="1"/>
          <p:nvPr/>
        </p:nvSpPr>
        <p:spPr>
          <a:xfrm>
            <a:off x="4807444" y="2844284"/>
            <a:ext cx="22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Šňůrka na stažení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F01B178-CD68-4AE0-9FCD-2FE59A2B2A4E}"/>
              </a:ext>
            </a:extLst>
          </p:cNvPr>
          <p:cNvSpPr txBox="1"/>
          <p:nvPr/>
        </p:nvSpPr>
        <p:spPr>
          <a:xfrm flipH="1">
            <a:off x="5277542" y="4715999"/>
            <a:ext cx="22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Batohový popruh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AFE2EA5-E1C3-4DEB-95E1-08FC5E886A58}"/>
              </a:ext>
            </a:extLst>
          </p:cNvPr>
          <p:cNvSpPr txBox="1"/>
          <p:nvPr/>
        </p:nvSpPr>
        <p:spPr>
          <a:xfrm>
            <a:off x="6003156" y="4042943"/>
            <a:ext cx="22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Podšívka</a:t>
            </a:r>
          </a:p>
        </p:txBody>
      </p:sp>
    </p:spTree>
    <p:extLst>
      <p:ext uri="{BB962C8B-B14F-4D97-AF65-F5344CB8AC3E}">
        <p14:creationId xmlns:p14="http://schemas.microsoft.com/office/powerpoint/2010/main" val="2901766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Velká taška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2492"/>
            <a:ext cx="7177391" cy="4900383"/>
          </a:xfrm>
        </p:spPr>
        <p:txBody>
          <a:bodyPr>
            <a:noAutofit/>
          </a:bodyPr>
          <a:lstStyle/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tašky : 4.550,-</a:t>
            </a:r>
          </a:p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velké tašky v základní ceně: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Podklad  tašky jednobarevný nebo dvoubarevný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Taška je zapínatelná na zip a vypodšívkovaná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Dvě větší kapsy v podšívce a karabinka na klíče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Vyztužené dno tašky, ze spodní strany chráněné kovovými cvoky proti oděru a ušpinění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Ucha přes rameno dlouhá 55 cm, 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Posuvný batohový popruh na karabinkách až 150 cm dlouhý</a:t>
            </a:r>
          </a:p>
          <a:p>
            <a:pPr algn="just"/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tašky:</a:t>
            </a:r>
          </a:p>
          <a:p>
            <a:pPr algn="just"/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100,- navíc. </a:t>
            </a: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endParaRPr lang="en-GB" sz="1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 algn="just">
              <a:buNone/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1947EF-E841-4E0D-B57C-BC985E73D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8338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Obrázek 5" descr="Obsah obrázku země, exteriér, osoba&#10;&#10;Popis byl vytvořen automaticky">
            <a:extLst>
              <a:ext uri="{FF2B5EF4-FFF2-40B4-BE49-F238E27FC236}">
                <a16:creationId xmlns:a16="http://schemas.microsoft.com/office/drawing/2014/main" id="{3165AC84-D596-46B1-A9E7-6891A077D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90" y="772905"/>
            <a:ext cx="3813313" cy="545240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551E1A4-F25A-42C6-9568-97A8CE03BFF3}"/>
              </a:ext>
            </a:extLst>
          </p:cNvPr>
          <p:cNvSpPr txBox="1"/>
          <p:nvPr/>
        </p:nvSpPr>
        <p:spPr>
          <a:xfrm>
            <a:off x="8205856" y="6311023"/>
            <a:ext cx="44664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 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velké tašky na fotografii je 4.550,-</a:t>
            </a:r>
            <a:endParaRPr lang="en-GB" sz="10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1500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Velká taška 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63" y="1662187"/>
            <a:ext cx="8587902" cy="381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 tašky : 35cm výška x 48 cm šířka, šířka dna 18 cm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</a:t>
            </a:r>
          </a:p>
          <a:p>
            <a:pPr marL="0" indent="0">
              <a:buNone/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1947EF-E841-4E0D-B57C-BC985E73D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8338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Obrázek 5" descr="Obsah obrázku modrá&#10;&#10;Popis byl vytvořen automaticky">
            <a:extLst>
              <a:ext uri="{FF2B5EF4-FFF2-40B4-BE49-F238E27FC236}">
                <a16:creationId xmlns:a16="http://schemas.microsoft.com/office/drawing/2014/main" id="{ECD24967-EA2B-4D4D-A8C6-1D9EBBC5C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7933" r="-3159" b="10333"/>
          <a:stretch/>
        </p:blipFill>
        <p:spPr>
          <a:xfrm>
            <a:off x="327238" y="2492512"/>
            <a:ext cx="3962659" cy="3088938"/>
          </a:xfrm>
          <a:prstGeom prst="rect">
            <a:avLst/>
          </a:prstGeom>
        </p:spPr>
      </p:pic>
      <p:pic>
        <p:nvPicPr>
          <p:cNvPr id="8" name="Obrázek 7" descr="Obsah obrázku modrá&#10;&#10;Popis byl vytvořen automaticky">
            <a:extLst>
              <a:ext uri="{FF2B5EF4-FFF2-40B4-BE49-F238E27FC236}">
                <a16:creationId xmlns:a16="http://schemas.microsoft.com/office/drawing/2014/main" id="{373CFAA6-181B-416B-947A-06B06E11A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89" y="1668167"/>
            <a:ext cx="3796771" cy="497194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F1269B-AC9C-4BCD-A904-2CBAD4E3F0FC}"/>
              </a:ext>
            </a:extLst>
          </p:cNvPr>
          <p:cNvSpPr txBox="1"/>
          <p:nvPr/>
        </p:nvSpPr>
        <p:spPr>
          <a:xfrm>
            <a:off x="615185" y="5747720"/>
            <a:ext cx="107685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 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velké tašky na fotografii je 4.850,-</a:t>
            </a:r>
            <a:endParaRPr lang="en-GB" sz="10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2FC58E6-E6AA-4A5B-97E1-6D419BD5CA42}"/>
              </a:ext>
            </a:extLst>
          </p:cNvPr>
          <p:cNvCxnSpPr>
            <a:cxnSpLocks/>
          </p:cNvCxnSpPr>
          <p:nvPr/>
        </p:nvCxnSpPr>
        <p:spPr>
          <a:xfrm>
            <a:off x="3369089" y="4088580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C10271DB-29A3-4C84-9835-B80AF85B3D0E}"/>
              </a:ext>
            </a:extLst>
          </p:cNvPr>
          <p:cNvCxnSpPr>
            <a:cxnSpLocks/>
          </p:cNvCxnSpPr>
          <p:nvPr/>
        </p:nvCxnSpPr>
        <p:spPr>
          <a:xfrm>
            <a:off x="2540826" y="3459394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0B2171E-3674-40B2-A87A-01A09C67EEF8}"/>
              </a:ext>
            </a:extLst>
          </p:cNvPr>
          <p:cNvCxnSpPr>
            <a:cxnSpLocks/>
          </p:cNvCxnSpPr>
          <p:nvPr/>
        </p:nvCxnSpPr>
        <p:spPr>
          <a:xfrm flipV="1">
            <a:off x="2351066" y="5378388"/>
            <a:ext cx="2324310" cy="152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D41547D-D036-4248-B2DC-C8D120EF42B3}"/>
              </a:ext>
            </a:extLst>
          </p:cNvPr>
          <p:cNvCxnSpPr>
            <a:cxnSpLocks/>
          </p:cNvCxnSpPr>
          <p:nvPr/>
        </p:nvCxnSpPr>
        <p:spPr>
          <a:xfrm>
            <a:off x="2776475" y="4733484"/>
            <a:ext cx="1763062" cy="109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87C0B76-6B0F-40F4-800F-F7DDB62740BF}"/>
              </a:ext>
            </a:extLst>
          </p:cNvPr>
          <p:cNvCxnSpPr>
            <a:cxnSpLocks/>
          </p:cNvCxnSpPr>
          <p:nvPr/>
        </p:nvCxnSpPr>
        <p:spPr>
          <a:xfrm flipH="1" flipV="1">
            <a:off x="7486375" y="3729558"/>
            <a:ext cx="1471996" cy="646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3B3E37A-BF51-4204-98F4-819ADF89F2F9}"/>
              </a:ext>
            </a:extLst>
          </p:cNvPr>
          <p:cNvCxnSpPr>
            <a:cxnSpLocks/>
          </p:cNvCxnSpPr>
          <p:nvPr/>
        </p:nvCxnSpPr>
        <p:spPr>
          <a:xfrm flipH="1">
            <a:off x="6967780" y="3137928"/>
            <a:ext cx="3194320" cy="275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EDBE4195-3BEA-4438-BC46-CB42AEECCC1C}"/>
              </a:ext>
            </a:extLst>
          </p:cNvPr>
          <p:cNvCxnSpPr>
            <a:cxnSpLocks/>
          </p:cNvCxnSpPr>
          <p:nvPr/>
        </p:nvCxnSpPr>
        <p:spPr>
          <a:xfrm flipH="1">
            <a:off x="6967780" y="4318465"/>
            <a:ext cx="3405692" cy="643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79AE7310-6606-47C9-A98F-DD4E71976596}"/>
              </a:ext>
            </a:extLst>
          </p:cNvPr>
          <p:cNvCxnSpPr>
            <a:cxnSpLocks/>
          </p:cNvCxnSpPr>
          <p:nvPr/>
        </p:nvCxnSpPr>
        <p:spPr>
          <a:xfrm flipH="1" flipV="1">
            <a:off x="7298093" y="5823342"/>
            <a:ext cx="1925685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585F03C-33BA-4E2F-8DCB-3BAC8795B628}"/>
              </a:ext>
            </a:extLst>
          </p:cNvPr>
          <p:cNvSpPr txBox="1"/>
          <p:nvPr/>
        </p:nvSpPr>
        <p:spPr>
          <a:xfrm flipH="1">
            <a:off x="4788714" y="2945360"/>
            <a:ext cx="2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345E1CA-6591-4B71-9965-0577518EC461}"/>
              </a:ext>
            </a:extLst>
          </p:cNvPr>
          <p:cNvSpPr txBox="1"/>
          <p:nvPr/>
        </p:nvSpPr>
        <p:spPr>
          <a:xfrm flipH="1">
            <a:off x="4589762" y="5194483"/>
            <a:ext cx="22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Batohový popruh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983B48B0-4333-4DAA-9F26-C9A9C8C95AD1}"/>
              </a:ext>
            </a:extLst>
          </p:cNvPr>
          <p:cNvSpPr txBox="1"/>
          <p:nvPr/>
        </p:nvSpPr>
        <p:spPr>
          <a:xfrm>
            <a:off x="6857989" y="5627668"/>
            <a:ext cx="49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9BC9BD4-FC49-463F-B070-3BAEC765155C}"/>
              </a:ext>
            </a:extLst>
          </p:cNvPr>
          <p:cNvSpPr txBox="1"/>
          <p:nvPr/>
        </p:nvSpPr>
        <p:spPr>
          <a:xfrm>
            <a:off x="6164204" y="4140232"/>
            <a:ext cx="1133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045E5E4-2393-4AA9-AB52-A85EC2774FA0}"/>
              </a:ext>
            </a:extLst>
          </p:cNvPr>
          <p:cNvSpPr txBox="1"/>
          <p:nvPr/>
        </p:nvSpPr>
        <p:spPr>
          <a:xfrm>
            <a:off x="6683534" y="3527804"/>
            <a:ext cx="1103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2A56B64-2A38-4E5B-87F1-A234266D6BCD}"/>
              </a:ext>
            </a:extLst>
          </p:cNvPr>
          <p:cNvSpPr txBox="1"/>
          <p:nvPr/>
        </p:nvSpPr>
        <p:spPr>
          <a:xfrm>
            <a:off x="4539537" y="4495516"/>
            <a:ext cx="318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Ramenní batohový popruh 55 cm dlouhý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70006D01-E37C-4BB2-B36B-7E549DD758A6}"/>
              </a:ext>
            </a:extLst>
          </p:cNvPr>
          <p:cNvSpPr txBox="1"/>
          <p:nvPr/>
        </p:nvSpPr>
        <p:spPr>
          <a:xfrm>
            <a:off x="4283751" y="3309925"/>
            <a:ext cx="16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Střed tašky</a:t>
            </a:r>
          </a:p>
        </p:txBody>
      </p:sp>
    </p:spTree>
    <p:extLst>
      <p:ext uri="{BB962C8B-B14F-4D97-AF65-F5344CB8AC3E}">
        <p14:creationId xmlns:p14="http://schemas.microsoft.com/office/powerpoint/2010/main" val="3221531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774"/>
            <a:ext cx="10515600" cy="1325563"/>
          </a:xfrm>
        </p:spPr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Taška pres rameno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1055961"/>
            <a:ext cx="8007620" cy="6201034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2.750,-</a:t>
            </a:r>
          </a:p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tašky v základní ceně: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na překlopu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Překlop se zapínáním na suchý zip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 překlopem je uzavírání na zip 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 podšívce je kapsa na mobil nebo doklady 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Karabinka na klíče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Nastavitelný popruh až na 170 cm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Podklad jednobarevný nebo dvoubarevný </a:t>
            </a: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Batohový popruh</a:t>
            </a:r>
          </a:p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tašky</a:t>
            </a:r>
            <a:endParaRPr lang="cs-CZ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sz="18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 </a:t>
            </a:r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93B3612-F848-4C06-8155-037246B0B9CE}"/>
              </a:ext>
            </a:extLst>
          </p:cNvPr>
          <p:cNvSpPr txBox="1"/>
          <p:nvPr/>
        </p:nvSpPr>
        <p:spPr>
          <a:xfrm>
            <a:off x="7707801" y="6209216"/>
            <a:ext cx="4841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tašky na fotografii je 2.850,-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C8FC6CC-6DAB-9222-9C32-8693974C0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8149" y="1231967"/>
            <a:ext cx="5411396" cy="43285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5AC7D4C-7E8B-6EFD-9234-CD9A4ADBB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690" y="365008"/>
            <a:ext cx="207241" cy="1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774"/>
            <a:ext cx="10515600" cy="1325563"/>
          </a:xfrm>
        </p:spPr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Taška pres rameno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1061217"/>
            <a:ext cx="8007620" cy="6114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30 cm výška x 27cm šířka, šířka dna 10 cm </a:t>
            </a:r>
          </a:p>
          <a:p>
            <a:pPr marL="0" indent="0">
              <a:buNone/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45867AF-0FCD-4716-ADF8-5D1F5DCF1BDD}"/>
              </a:ext>
            </a:extLst>
          </p:cNvPr>
          <p:cNvSpPr txBox="1"/>
          <p:nvPr/>
        </p:nvSpPr>
        <p:spPr>
          <a:xfrm flipH="1">
            <a:off x="5415191" y="5289367"/>
            <a:ext cx="2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EBFE584-F362-4E2B-B3B1-B040F3687121}"/>
              </a:ext>
            </a:extLst>
          </p:cNvPr>
          <p:cNvSpPr txBox="1"/>
          <p:nvPr/>
        </p:nvSpPr>
        <p:spPr>
          <a:xfrm flipH="1">
            <a:off x="5322870" y="3270038"/>
            <a:ext cx="22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Batohový popruh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6C020BC-9953-4351-836A-A82518019934}"/>
              </a:ext>
            </a:extLst>
          </p:cNvPr>
          <p:cNvSpPr txBox="1"/>
          <p:nvPr/>
        </p:nvSpPr>
        <p:spPr>
          <a:xfrm>
            <a:off x="6342871" y="4794245"/>
            <a:ext cx="1090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8AA3F2D-161E-4323-BCA3-4C38C92C3BCD}"/>
              </a:ext>
            </a:extLst>
          </p:cNvPr>
          <p:cNvSpPr txBox="1"/>
          <p:nvPr/>
        </p:nvSpPr>
        <p:spPr>
          <a:xfrm>
            <a:off x="5659103" y="2856278"/>
            <a:ext cx="157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Překlop</a:t>
            </a:r>
            <a:r>
              <a:rPr lang="cs-CZ" dirty="0"/>
              <a:t> 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45FED90-59A4-4FA0-B5ED-0ADBE234C4A2}"/>
              </a:ext>
            </a:extLst>
          </p:cNvPr>
          <p:cNvSpPr txBox="1"/>
          <p:nvPr/>
        </p:nvSpPr>
        <p:spPr>
          <a:xfrm flipH="1">
            <a:off x="5201997" y="4271367"/>
            <a:ext cx="29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Zapínání na suchý zip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C7820CB-052A-4DE6-B081-B47E367ACAA1}"/>
              </a:ext>
            </a:extLst>
          </p:cNvPr>
          <p:cNvSpPr txBox="1"/>
          <p:nvPr/>
        </p:nvSpPr>
        <p:spPr>
          <a:xfrm>
            <a:off x="838199" y="6335124"/>
            <a:ext cx="48413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</a:rPr>
              <a:t>Cena tašky na fotografii je 2.850,-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5455DC-12BD-1C17-4017-3A97ED5C4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610" y="1878636"/>
            <a:ext cx="4777511" cy="3966613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4CE7FF1-87F6-437A-A219-46DE91182507}"/>
              </a:ext>
            </a:extLst>
          </p:cNvPr>
          <p:cNvCxnSpPr>
            <a:cxnSpLocks/>
          </p:cNvCxnSpPr>
          <p:nvPr/>
        </p:nvCxnSpPr>
        <p:spPr>
          <a:xfrm>
            <a:off x="2108616" y="4456033"/>
            <a:ext cx="3093381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940245D3-C9CD-433A-B9E7-CE4356E17BB1}"/>
              </a:ext>
            </a:extLst>
          </p:cNvPr>
          <p:cNvCxnSpPr>
            <a:cxnSpLocks/>
          </p:cNvCxnSpPr>
          <p:nvPr/>
        </p:nvCxnSpPr>
        <p:spPr>
          <a:xfrm>
            <a:off x="3942696" y="3417825"/>
            <a:ext cx="1359405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C1C66D1-BFC7-4340-AA34-176AD903AE2D}"/>
              </a:ext>
            </a:extLst>
          </p:cNvPr>
          <p:cNvCxnSpPr>
            <a:cxnSpLocks/>
          </p:cNvCxnSpPr>
          <p:nvPr/>
        </p:nvCxnSpPr>
        <p:spPr>
          <a:xfrm flipV="1">
            <a:off x="2159014" y="3035487"/>
            <a:ext cx="3567364" cy="10914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Obrázek 17">
            <a:extLst>
              <a:ext uri="{FF2B5EF4-FFF2-40B4-BE49-F238E27FC236}">
                <a16:creationId xmlns:a16="http://schemas.microsoft.com/office/drawing/2014/main" id="{6B89B821-A3F3-7DE4-DE5A-7332849AD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473186"/>
            <a:ext cx="3653968" cy="476031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7E34F6BF-EA6D-4F35-8F9A-2AA9B91505B9}"/>
              </a:ext>
            </a:extLst>
          </p:cNvPr>
          <p:cNvSpPr txBox="1"/>
          <p:nvPr/>
        </p:nvSpPr>
        <p:spPr>
          <a:xfrm>
            <a:off x="7588712" y="3881474"/>
            <a:ext cx="6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Zip</a:t>
            </a: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F1340DB8-848D-4645-AB7C-785FD6CC2B8B}"/>
              </a:ext>
            </a:extLst>
          </p:cNvPr>
          <p:cNvCxnSpPr>
            <a:cxnSpLocks/>
          </p:cNvCxnSpPr>
          <p:nvPr/>
        </p:nvCxnSpPr>
        <p:spPr>
          <a:xfrm flipH="1" flipV="1">
            <a:off x="8075479" y="4096101"/>
            <a:ext cx="2203638" cy="2637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F6461900-3010-4639-947B-51568C31BDB6}"/>
              </a:ext>
            </a:extLst>
          </p:cNvPr>
          <p:cNvCxnSpPr>
            <a:cxnSpLocks/>
          </p:cNvCxnSpPr>
          <p:nvPr/>
        </p:nvCxnSpPr>
        <p:spPr>
          <a:xfrm flipH="1" flipV="1">
            <a:off x="7673546" y="5487911"/>
            <a:ext cx="1731223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DDDAAB7E-9FEB-4441-BD97-42F6D1292B75}"/>
              </a:ext>
            </a:extLst>
          </p:cNvPr>
          <p:cNvCxnSpPr>
            <a:cxnSpLocks/>
          </p:cNvCxnSpPr>
          <p:nvPr/>
        </p:nvCxnSpPr>
        <p:spPr>
          <a:xfrm flipH="1" flipV="1">
            <a:off x="7236226" y="4978911"/>
            <a:ext cx="2498192" cy="3040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DA579CCD-D5A0-F4F4-2539-DB72FCD1B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240" y="373313"/>
            <a:ext cx="207241" cy="1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2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2076"/>
            <a:ext cx="10515600" cy="1325563"/>
          </a:xfrm>
        </p:spPr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Obecné </a:t>
            </a:r>
            <a:r>
              <a:rPr lang="cs-CZ" u="sng" dirty="0" err="1">
                <a:solidFill>
                  <a:srgbClr val="135896"/>
                </a:solidFill>
              </a:rPr>
              <a:t>informace</a:t>
            </a:r>
            <a:r>
              <a:rPr lang="cs-CZ" u="sng" dirty="0" err="1">
                <a:solidFill>
                  <a:srgbClr val="FFFFFF"/>
                </a:solidFill>
              </a:rPr>
              <a:t>informace</a:t>
            </a:r>
            <a:endParaRPr lang="en-GB" u="sng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85877"/>
            <a:ext cx="11353801" cy="36636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C0000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Doba výroby: 4-16 týdnů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C0000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Vyrábíme pouze výrobky, které jsou uvedeny v ceníku.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Poštovné přes Českou poštu 140,- nebo přes Zásilkovnu 90,-</a:t>
            </a:r>
            <a:endParaRPr lang="en-GB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Nabídku ornamentů zašleme až po vybrání typu výrobku. </a:t>
            </a:r>
            <a:endParaRPr lang="en-GB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Na každý výrobek je možné vyšít zdarma monogram.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Velmi důležité je, napsat do objednávky rozmístění podkladových barev. (příklad: překlop batohu- červená barva, tělo batohu – černá barva)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Platba výrobku probíhá pouze převodem na účet, a to po výrobě vyšívaného produktu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Upozorňujeme, že se jedná o ruční práci, proto se mohou rozměry výsledného produktu od popisu mírně lišit, stejně jako souměrnost výšivky</a:t>
            </a:r>
            <a:endParaRPr lang="cs-CZ" sz="1600" dirty="0">
              <a:solidFill>
                <a:srgbClr val="135896"/>
              </a:solidFill>
              <a:latin typeface="arial" panose="020B0604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Díky ruční práci je zaručena jejich originalita. Stejně tak se mohou lišit barevné odstíny materiálu v porovnání s barvou na fotografii. Na webových stránkách se může barevný odstín mírně zkreslit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200" b="0" i="0" dirty="0">
                <a:solidFill>
                  <a:srgbClr val="999999"/>
                </a:solidFill>
                <a:effectLst/>
                <a:latin typeface="Poppins"/>
              </a:rPr>
              <a:t>.</a:t>
            </a:r>
            <a:endParaRPr lang="cs-CZ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10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Výšivky na bundy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2493"/>
            <a:ext cx="6430506" cy="466107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 bundy: 1.800,-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výšivky na bundu v základní ceně: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Vyšití vzoru pouze na jednu část bundy (ramena nebo záda)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výšivky na bundičku: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 navíc + 200,-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Každý další vzor navíc cca + 150,-</a:t>
            </a:r>
            <a:endParaRPr lang="en-GB" sz="16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</a:t>
            </a:r>
            <a:r>
              <a:rPr lang="cs-CZ" sz="1600" b="1" dirty="0">
                <a:solidFill>
                  <a:srgbClr val="C0000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Výsledná cena se odvíjí od velikosti a náročnosti výšivky.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rgbClr val="C0000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je vždy předem konzultována se zákazníkem.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rgbClr val="C00000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Vyšíváme na bundy zákazníka.</a:t>
            </a:r>
            <a:endParaRPr lang="en-GB" sz="1600" b="1" dirty="0">
              <a:solidFill>
                <a:srgbClr val="C00000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Obrázek 6" descr="Obsah obrázku tráva, strom, exteriér, park&#10;&#10;Popis byl vytvořen automaticky">
            <a:extLst>
              <a:ext uri="{FF2B5EF4-FFF2-40B4-BE49-F238E27FC236}">
                <a16:creationId xmlns:a16="http://schemas.microsoft.com/office/drawing/2014/main" id="{011925AF-B317-4A2D-9783-D820BBBAE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441" y="586537"/>
            <a:ext cx="3937559" cy="59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50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Výšivky na bundy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1592493"/>
            <a:ext cx="6430506" cy="466107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               </a:t>
            </a:r>
            <a:endParaRPr lang="en-GB" sz="12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Obrázek 6" descr="Obsah obrázku osoba, exteriér, tráva&#10;&#10;Popis byl vytvořen automaticky">
            <a:extLst>
              <a:ext uri="{FF2B5EF4-FFF2-40B4-BE49-F238E27FC236}">
                <a16:creationId xmlns:a16="http://schemas.microsoft.com/office/drawing/2014/main" id="{DFBE36EE-4C8D-4CFC-ABF7-EB4F4E469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6" r="3896" b="14744"/>
          <a:stretch/>
        </p:blipFill>
        <p:spPr>
          <a:xfrm>
            <a:off x="1645189" y="1459152"/>
            <a:ext cx="8577768" cy="438605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D83587F-4282-467A-A432-AECE71117426}"/>
              </a:ext>
            </a:extLst>
          </p:cNvPr>
          <p:cNvSpPr txBox="1"/>
          <p:nvPr/>
        </p:nvSpPr>
        <p:spPr>
          <a:xfrm>
            <a:off x="31205" y="3923029"/>
            <a:ext cx="161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Výšivka jednobarevná na středu zad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Jednoduchý vzor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 1.800,-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2C0520-427C-480F-ADC5-A27F0C484CB0}"/>
              </a:ext>
            </a:extLst>
          </p:cNvPr>
          <p:cNvSpPr txBox="1"/>
          <p:nvPr/>
        </p:nvSpPr>
        <p:spPr>
          <a:xfrm>
            <a:off x="10302605" y="3347575"/>
            <a:ext cx="1994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Výšivka čtyřbarevná na středu zad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Jednoduchý vzor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2400,-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25ACDB1-B180-4DCF-BBDB-D166D612A3CB}"/>
              </a:ext>
            </a:extLst>
          </p:cNvPr>
          <p:cNvSpPr txBox="1"/>
          <p:nvPr/>
        </p:nvSpPr>
        <p:spPr>
          <a:xfrm>
            <a:off x="6928417" y="5917206"/>
            <a:ext cx="2552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Výšivka čtyřbarevná na středu zad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Složitý vzor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2 800,-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A337E9D-96A3-4B0A-AE42-4FB7B6A54A4B}"/>
              </a:ext>
            </a:extLst>
          </p:cNvPr>
          <p:cNvSpPr txBox="1"/>
          <p:nvPr/>
        </p:nvSpPr>
        <p:spPr>
          <a:xfrm>
            <a:off x="3697549" y="5917207"/>
            <a:ext cx="223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Výšivka čtyřbarevná na ramenou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Složitější vzor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rgbClr val="135896"/>
                </a:solidFill>
                <a:latin typeface="Century Gothic" panose="020B0502020202020204" pitchFamily="34" charset="0"/>
              </a:rPr>
              <a:t>2 600,-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D2E88F92-BD74-48FD-A3B5-6BD6348214AB}"/>
              </a:ext>
            </a:extLst>
          </p:cNvPr>
          <p:cNvCxnSpPr>
            <a:cxnSpLocks/>
          </p:cNvCxnSpPr>
          <p:nvPr/>
        </p:nvCxnSpPr>
        <p:spPr>
          <a:xfrm>
            <a:off x="960295" y="4782303"/>
            <a:ext cx="192882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0507E12-CD35-40F1-B6F6-2787CEE41361}"/>
              </a:ext>
            </a:extLst>
          </p:cNvPr>
          <p:cNvCxnSpPr>
            <a:cxnSpLocks/>
          </p:cNvCxnSpPr>
          <p:nvPr/>
        </p:nvCxnSpPr>
        <p:spPr>
          <a:xfrm flipH="1">
            <a:off x="9351911" y="3763074"/>
            <a:ext cx="1063390" cy="690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89EAF6E2-8AFB-4DB5-BA43-E58753E2EBCB}"/>
              </a:ext>
            </a:extLst>
          </p:cNvPr>
          <p:cNvCxnSpPr>
            <a:cxnSpLocks/>
          </p:cNvCxnSpPr>
          <p:nvPr/>
        </p:nvCxnSpPr>
        <p:spPr>
          <a:xfrm flipH="1" flipV="1">
            <a:off x="7613249" y="4588233"/>
            <a:ext cx="697058" cy="132897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6FED137-ABC0-4920-9FCD-C640684A123E}"/>
              </a:ext>
            </a:extLst>
          </p:cNvPr>
          <p:cNvCxnSpPr>
            <a:cxnSpLocks/>
          </p:cNvCxnSpPr>
          <p:nvPr/>
        </p:nvCxnSpPr>
        <p:spPr>
          <a:xfrm flipV="1">
            <a:off x="4633483" y="3642712"/>
            <a:ext cx="519136" cy="23358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57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Vzorník barev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7" name="Obrázek 36" descr="Obsah obrázku červená&#10;&#10;Popis byl vytvořen automaticky">
            <a:extLst>
              <a:ext uri="{FF2B5EF4-FFF2-40B4-BE49-F238E27FC236}">
                <a16:creationId xmlns:a16="http://schemas.microsoft.com/office/drawing/2014/main" id="{0A217CEF-CB31-41DD-A2F1-1D04A13ED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943" y="1783209"/>
            <a:ext cx="2697834" cy="2242055"/>
          </a:xfrm>
          <a:prstGeom prst="rect">
            <a:avLst/>
          </a:prstGeom>
        </p:spPr>
      </p:pic>
      <p:pic>
        <p:nvPicPr>
          <p:cNvPr id="41" name="Obrázek 40" descr="Obsah obrázku červená, nábytek, kobereček&#10;&#10;Popis byl vytvořen automaticky">
            <a:extLst>
              <a:ext uri="{FF2B5EF4-FFF2-40B4-BE49-F238E27FC236}">
                <a16:creationId xmlns:a16="http://schemas.microsoft.com/office/drawing/2014/main" id="{BF10FC6A-C19A-47EC-B32B-CC22B82F7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83" y="1834524"/>
            <a:ext cx="2749540" cy="224205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972E95A5-7420-49A5-BC35-310F8342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6" y="4190164"/>
            <a:ext cx="2749540" cy="2139424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AF06F564-7DFD-438C-82F1-1DC56605C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944" y="4220418"/>
            <a:ext cx="2697833" cy="2078916"/>
          </a:xfrm>
          <a:prstGeom prst="rect">
            <a:avLst/>
          </a:prstGeom>
        </p:spPr>
      </p:pic>
      <p:pic>
        <p:nvPicPr>
          <p:cNvPr id="54" name="Obrázek 53" descr="Obsah obrázku kobereček&#10;&#10;Popis byl vytvořen automaticky">
            <a:extLst>
              <a:ext uri="{FF2B5EF4-FFF2-40B4-BE49-F238E27FC236}">
                <a16:creationId xmlns:a16="http://schemas.microsoft.com/office/drawing/2014/main" id="{587D5C9D-8FB9-46D7-9A8F-3C9247B6D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364" y="1513711"/>
            <a:ext cx="2242055" cy="2781051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C643CE7B-6BDC-4A90-9B2B-78E4BC939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483" y="4220418"/>
            <a:ext cx="2749540" cy="2078916"/>
          </a:xfrm>
          <a:prstGeom prst="rect">
            <a:avLst/>
          </a:prstGeom>
        </p:spPr>
      </p:pic>
      <p:sp>
        <p:nvSpPr>
          <p:cNvPr id="59" name="TextovéPole 58">
            <a:extLst>
              <a:ext uri="{FF2B5EF4-FFF2-40B4-BE49-F238E27FC236}">
                <a16:creationId xmlns:a16="http://schemas.microsoft.com/office/drawing/2014/main" id="{F651D9B9-CBB6-4A84-85A6-BB347A36EE72}"/>
              </a:ext>
            </a:extLst>
          </p:cNvPr>
          <p:cNvSpPr txBox="1"/>
          <p:nvPr/>
        </p:nvSpPr>
        <p:spPr>
          <a:xfrm>
            <a:off x="2396868" y="3548092"/>
            <a:ext cx="128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DIJON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88CC4657-797D-47CE-BD1F-709A833D1EBD}"/>
              </a:ext>
            </a:extLst>
          </p:cNvPr>
          <p:cNvSpPr txBox="1"/>
          <p:nvPr/>
        </p:nvSpPr>
        <p:spPr>
          <a:xfrm>
            <a:off x="5998029" y="3568843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2"/>
                </a:solidFill>
              </a:rPr>
              <a:t>Č</a:t>
            </a:r>
            <a:r>
              <a:rPr lang="cs-CZ" b="1" dirty="0">
                <a:solidFill>
                  <a:schemeClr val="bg2"/>
                </a:solidFill>
                <a:latin typeface="Abadi" panose="020B0604020104020204" pitchFamily="34" charset="0"/>
              </a:rPr>
              <a:t>ERVENÁ</a:t>
            </a:r>
            <a:endParaRPr lang="cs-CZ" b="1" dirty="0">
              <a:solidFill>
                <a:schemeClr val="bg2"/>
              </a:solidFill>
            </a:endParaRP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11DAD0C4-CB40-41EC-9C96-23CEA1B1B2D5}"/>
              </a:ext>
            </a:extLst>
          </p:cNvPr>
          <p:cNvSpPr txBox="1"/>
          <p:nvPr/>
        </p:nvSpPr>
        <p:spPr>
          <a:xfrm>
            <a:off x="9700180" y="3544106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BORDÓ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3E499043-325B-4AFA-8FF2-02DF1B1A2CC1}"/>
              </a:ext>
            </a:extLst>
          </p:cNvPr>
          <p:cNvSpPr txBox="1"/>
          <p:nvPr/>
        </p:nvSpPr>
        <p:spPr>
          <a:xfrm>
            <a:off x="4984297" y="5930002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KRÁLOVSKY MODRÁ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76A8FE9A-2956-41B2-A8C3-81D4CF888601}"/>
              </a:ext>
            </a:extLst>
          </p:cNvPr>
          <p:cNvSpPr txBox="1"/>
          <p:nvPr/>
        </p:nvSpPr>
        <p:spPr>
          <a:xfrm>
            <a:off x="8945565" y="5864679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TMAVĚ MODRÁ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D77F2755-AA8D-4263-B33E-6187D24125B9}"/>
              </a:ext>
            </a:extLst>
          </p:cNvPr>
          <p:cNvSpPr txBox="1"/>
          <p:nvPr/>
        </p:nvSpPr>
        <p:spPr>
          <a:xfrm>
            <a:off x="1766180" y="5926109"/>
            <a:ext cx="7739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BLEDĚ MODRÁ</a:t>
            </a:r>
          </a:p>
        </p:txBody>
      </p:sp>
    </p:spTree>
    <p:extLst>
      <p:ext uri="{BB962C8B-B14F-4D97-AF65-F5344CB8AC3E}">
        <p14:creationId xmlns:p14="http://schemas.microsoft.com/office/powerpoint/2010/main" val="1653830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Vzorník barev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9" name="Obrázek 38" descr="Obsah obrázku nábytek&#10;&#10;Popis byl vytvořen automaticky">
            <a:extLst>
              <a:ext uri="{FF2B5EF4-FFF2-40B4-BE49-F238E27FC236}">
                <a16:creationId xmlns:a16="http://schemas.microsoft.com/office/drawing/2014/main" id="{877973B9-584D-42A6-8AB2-669A81D94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34" y="4171574"/>
            <a:ext cx="2847245" cy="2264912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759B0390-5AA1-41C1-AFDE-EAFFC6E5A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2230" y="1322587"/>
            <a:ext cx="2257020" cy="3000210"/>
          </a:xfrm>
          <a:prstGeom prst="rect">
            <a:avLst/>
          </a:prstGeom>
        </p:spPr>
      </p:pic>
      <p:pic>
        <p:nvPicPr>
          <p:cNvPr id="49" name="Obrázek 48" descr="Obsah obrázku tráva, exteriér, pole, bílá&#10;&#10;Popis byl vytvořen automaticky">
            <a:extLst>
              <a:ext uri="{FF2B5EF4-FFF2-40B4-BE49-F238E27FC236}">
                <a16:creationId xmlns:a16="http://schemas.microsoft.com/office/drawing/2014/main" id="{975527D4-06DF-42BB-A0FB-63408994D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80" y="4136865"/>
            <a:ext cx="2679381" cy="23560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763A7A-15A7-460E-85A6-A468875F1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667" y="1708059"/>
            <a:ext cx="2911118" cy="2243522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5C351F73-8CDA-4812-9AAA-E666DEC05691}"/>
              </a:ext>
            </a:extLst>
          </p:cNvPr>
          <p:cNvSpPr txBox="1"/>
          <p:nvPr/>
        </p:nvSpPr>
        <p:spPr>
          <a:xfrm>
            <a:off x="1009162" y="3536138"/>
            <a:ext cx="3472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MELÍROVÁ SLONOVINA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1ABD903-F31C-43A2-9D35-917A85A737E5}"/>
              </a:ext>
            </a:extLst>
          </p:cNvPr>
          <p:cNvSpPr txBox="1"/>
          <p:nvPr/>
        </p:nvSpPr>
        <p:spPr>
          <a:xfrm>
            <a:off x="4363417" y="6034061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TMAVĚ ŠEDÁ-MELÍROVÁ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F7C6FE9A-2760-4216-9C07-F5EA1930A00D}"/>
              </a:ext>
            </a:extLst>
          </p:cNvPr>
          <p:cNvSpPr txBox="1"/>
          <p:nvPr/>
        </p:nvSpPr>
        <p:spPr>
          <a:xfrm>
            <a:off x="8882742" y="5987698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ČERNÁ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60F29DF-13CA-4B46-9646-8C0A2C123FCA}"/>
              </a:ext>
            </a:extLst>
          </p:cNvPr>
          <p:cNvSpPr txBox="1"/>
          <p:nvPr/>
        </p:nvSpPr>
        <p:spPr>
          <a:xfrm>
            <a:off x="8716448" y="3532393"/>
            <a:ext cx="1922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TMAVÁ LILA</a:t>
            </a:r>
          </a:p>
        </p:txBody>
      </p:sp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1B29B7FD-F98A-161E-9438-E4125A1A4E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t="470" r="15030" b="35669"/>
          <a:stretch/>
        </p:blipFill>
        <p:spPr>
          <a:xfrm>
            <a:off x="810121" y="4171574"/>
            <a:ext cx="2911118" cy="2321301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74A07803-655F-7DB5-0A08-42886A6D67C0}"/>
              </a:ext>
            </a:extLst>
          </p:cNvPr>
          <p:cNvSpPr txBox="1"/>
          <p:nvPr/>
        </p:nvSpPr>
        <p:spPr>
          <a:xfrm>
            <a:off x="1962122" y="6051786"/>
            <a:ext cx="91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>
                    <a:lumMod val="75000"/>
                  </a:schemeClr>
                </a:solidFill>
                <a:latin typeface="Abadi" panose="020B0604020202020204" pitchFamily="34" charset="0"/>
              </a:rPr>
              <a:t>BÍLÁ</a:t>
            </a:r>
          </a:p>
          <a:p>
            <a:endParaRPr lang="cs-CZ" b="1" dirty="0">
              <a:solidFill>
                <a:schemeClr val="bg1">
                  <a:lumMod val="75000"/>
                </a:schemeClr>
              </a:solidFill>
              <a:latin typeface="Abadi" panose="020B0604020202020204" pitchFamily="34" charset="0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B300307-19F0-2FCB-BBAE-F7DA5F348B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r="17036" b="41190"/>
          <a:stretch/>
        </p:blipFill>
        <p:spPr>
          <a:xfrm>
            <a:off x="4210654" y="1690688"/>
            <a:ext cx="3192432" cy="22629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8CD9986-EA5B-89A6-7ABA-482339F361DF}"/>
              </a:ext>
            </a:extLst>
          </p:cNvPr>
          <p:cNvSpPr txBox="1"/>
          <p:nvPr/>
        </p:nvSpPr>
        <p:spPr>
          <a:xfrm>
            <a:off x="4905729" y="3536138"/>
            <a:ext cx="1965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/>
                </a:solidFill>
                <a:latin typeface="Abadi" panose="020B0604020202020204" pitchFamily="34" charset="0"/>
              </a:rPr>
              <a:t>SVĚTLE HNĚDÁ</a:t>
            </a:r>
          </a:p>
        </p:txBody>
      </p:sp>
    </p:spTree>
    <p:extLst>
      <p:ext uri="{BB962C8B-B14F-4D97-AF65-F5344CB8AC3E}">
        <p14:creationId xmlns:p14="http://schemas.microsoft.com/office/powerpoint/2010/main" val="1078176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92493"/>
            <a:ext cx="10515600" cy="1325563"/>
          </a:xfrm>
        </p:spPr>
        <p:txBody>
          <a:bodyPr/>
          <a:lstStyle/>
          <a:p>
            <a:pPr algn="ctr"/>
            <a:r>
              <a:rPr lang="cs-CZ" u="sng" dirty="0">
                <a:solidFill>
                  <a:srgbClr val="135896"/>
                </a:solidFill>
              </a:rPr>
              <a:t>Dekujeme za Váš zájem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92493"/>
            <a:ext cx="11249026" cy="50273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GB" sz="18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>
              <a:lnSpc>
                <a:spcPct val="150000"/>
              </a:lnSpc>
            </a:pP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76494F-7C6A-4DD4-8C05-3F70F07A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4A106-6C18-4258-99BC-4E0E2830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4725" y="1756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CB9B65-8309-4DB0-B117-9BE0D2EA4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799" y="1842454"/>
            <a:ext cx="193067" cy="1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70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do nepohody 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394"/>
            <a:ext cx="6334125" cy="5089294"/>
          </a:xfrm>
        </p:spPr>
        <p:txBody>
          <a:bodyPr anchor="t">
            <a:normAutofit fontScale="92500"/>
          </a:bodyPr>
          <a:lstStyle/>
          <a:p>
            <a:r>
              <a:rPr lang="cs-CZ" sz="17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3.100,- </a:t>
            </a:r>
          </a:p>
          <a:p>
            <a:r>
              <a:rPr lang="cs-CZ" sz="17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batohu v základní ceně: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pouze na překlopu batohu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Překlop, který může mít jinou barvu než tělo batohu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Kapsička v podšívce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Karabinka na klíče 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Stahovací šňůrka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Kovové zapínání 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Batohové popruhy</a:t>
            </a:r>
          </a:p>
          <a:p>
            <a:pPr algn="just">
              <a:lnSpc>
                <a:spcPct val="120000"/>
              </a:lnSpc>
            </a:pPr>
            <a:r>
              <a:rPr lang="cs-CZ" sz="17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Eko kožený popruh + 200,-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+100,- </a:t>
            </a:r>
          </a:p>
          <a:p>
            <a:pPr algn="just">
              <a:lnSpc>
                <a:spcPct val="120000"/>
              </a:lnSpc>
            </a:pPr>
            <a:endParaRPr lang="cs-CZ" sz="19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>
              <a:lnSpc>
                <a:spcPct val="120000"/>
              </a:lnSpc>
            </a:pPr>
            <a:endParaRPr lang="en-GB" sz="19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9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3AE43C8-C5BF-473C-A5FF-EA2EFB294B55}"/>
              </a:ext>
            </a:extLst>
          </p:cNvPr>
          <p:cNvSpPr txBox="1"/>
          <p:nvPr/>
        </p:nvSpPr>
        <p:spPr>
          <a:xfrm>
            <a:off x="8290442" y="6332022"/>
            <a:ext cx="10768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 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tašky na fotografii 3.500,-</a:t>
            </a:r>
            <a:endParaRPr lang="en-GB" sz="10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7" name="Obrázek 6" descr="Obsah obrázku doplňky, taška, Módní doplňky, Zavazadla a tašky&#10;&#10;Popis byl vytvořen automaticky">
            <a:extLst>
              <a:ext uri="{FF2B5EF4-FFF2-40B4-BE49-F238E27FC236}">
                <a16:creationId xmlns:a16="http://schemas.microsoft.com/office/drawing/2014/main" id="{1E1997ED-9034-A3B4-C4C0-98442247C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455700"/>
            <a:ext cx="4757279" cy="59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6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do nepohody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3456"/>
            <a:ext cx="5983223" cy="4355488"/>
          </a:xfrm>
        </p:spPr>
        <p:txBody>
          <a:bodyPr anchor="t">
            <a:normAutofit/>
          </a:bodyPr>
          <a:lstStyle/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u</a:t>
            </a:r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9DFBE2C-14AF-4DD7-A74E-0A7E07529C47}"/>
              </a:ext>
            </a:extLst>
          </p:cNvPr>
          <p:cNvSpPr txBox="1"/>
          <p:nvPr/>
        </p:nvSpPr>
        <p:spPr>
          <a:xfrm flipH="1">
            <a:off x="4759429" y="3503726"/>
            <a:ext cx="22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Zadní tělo batohu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02A876B-CB9C-40BA-82C3-7309BCD21129}"/>
              </a:ext>
            </a:extLst>
          </p:cNvPr>
          <p:cNvSpPr txBox="1"/>
          <p:nvPr/>
        </p:nvSpPr>
        <p:spPr>
          <a:xfrm flipH="1">
            <a:off x="5447298" y="4574903"/>
            <a:ext cx="22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Batohové popruhy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9BE002A-98AE-4AB3-840D-E5C63C53A466}"/>
              </a:ext>
            </a:extLst>
          </p:cNvPr>
          <p:cNvSpPr txBox="1"/>
          <p:nvPr/>
        </p:nvSpPr>
        <p:spPr>
          <a:xfrm>
            <a:off x="831587" y="1379291"/>
            <a:ext cx="704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výška batohu </a:t>
            </a:r>
            <a:r>
              <a:rPr lang="cs-CZ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32</a:t>
            </a: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cm x  šířka </a:t>
            </a:r>
            <a:r>
              <a:rPr lang="cs-CZ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40</a:t>
            </a: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cm, šířka dna 10 cm</a:t>
            </a: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C4552EC7-AEC7-472E-997E-738C50D0816A}"/>
              </a:ext>
            </a:extLst>
          </p:cNvPr>
          <p:cNvSpPr txBox="1"/>
          <p:nvPr/>
        </p:nvSpPr>
        <p:spPr>
          <a:xfrm>
            <a:off x="5203166" y="4055798"/>
            <a:ext cx="22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 v podšívce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0CCDB485-DBF3-4C11-AB62-8DC4C7BBD932}"/>
              </a:ext>
            </a:extLst>
          </p:cNvPr>
          <p:cNvSpPr txBox="1"/>
          <p:nvPr/>
        </p:nvSpPr>
        <p:spPr>
          <a:xfrm flipH="1">
            <a:off x="5280684" y="2929439"/>
            <a:ext cx="2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1F2F607-3F7B-4C36-A169-B20FBA4B269D}"/>
              </a:ext>
            </a:extLst>
          </p:cNvPr>
          <p:cNvSpPr txBox="1"/>
          <p:nvPr/>
        </p:nvSpPr>
        <p:spPr>
          <a:xfrm>
            <a:off x="5324298" y="5088696"/>
            <a:ext cx="255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Stahovací šňůrka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2981769-1475-4283-BB57-8C6DF66E728E}"/>
              </a:ext>
            </a:extLst>
          </p:cNvPr>
          <p:cNvSpPr txBox="1"/>
          <p:nvPr/>
        </p:nvSpPr>
        <p:spPr>
          <a:xfrm>
            <a:off x="1046021" y="638786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batohu na fotografii 3.500,-</a:t>
            </a:r>
          </a:p>
        </p:txBody>
      </p:sp>
      <p:pic>
        <p:nvPicPr>
          <p:cNvPr id="6" name="Obrázek 5" descr="Obsah obrázku zelenina, rostlina, jídlo, interiér&#10;&#10;Popis byl vytvořen automaticky">
            <a:extLst>
              <a:ext uri="{FF2B5EF4-FFF2-40B4-BE49-F238E27FC236}">
                <a16:creationId xmlns:a16="http://schemas.microsoft.com/office/drawing/2014/main" id="{B361C591-42C9-D8D9-DEC1-AF181CD9E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78" y="1748623"/>
            <a:ext cx="3525025" cy="4406281"/>
          </a:xfrm>
          <a:prstGeom prst="rect">
            <a:avLst/>
          </a:prstGeom>
        </p:spPr>
      </p:pic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399165C3-6206-454D-8042-D0D0B3F8BB97}"/>
              </a:ext>
            </a:extLst>
          </p:cNvPr>
          <p:cNvCxnSpPr>
            <a:cxnSpLocks/>
          </p:cNvCxnSpPr>
          <p:nvPr/>
        </p:nvCxnSpPr>
        <p:spPr>
          <a:xfrm flipH="1" flipV="1">
            <a:off x="7554877" y="5282706"/>
            <a:ext cx="1858790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382C49B5-7E0F-4223-8324-34A7641E5DD5}"/>
              </a:ext>
            </a:extLst>
          </p:cNvPr>
          <p:cNvCxnSpPr>
            <a:cxnSpLocks/>
            <a:endCxn id="38" idx="1"/>
          </p:cNvCxnSpPr>
          <p:nvPr/>
        </p:nvCxnSpPr>
        <p:spPr>
          <a:xfrm flipH="1" flipV="1">
            <a:off x="7702145" y="3114105"/>
            <a:ext cx="3150874" cy="17738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52514DD-4266-47C9-A16D-9E0F5FCA470F}"/>
              </a:ext>
            </a:extLst>
          </p:cNvPr>
          <p:cNvCxnSpPr>
            <a:cxnSpLocks/>
          </p:cNvCxnSpPr>
          <p:nvPr/>
        </p:nvCxnSpPr>
        <p:spPr>
          <a:xfrm flipH="1" flipV="1">
            <a:off x="7311207" y="4270291"/>
            <a:ext cx="3159889" cy="28656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doplňky, Zavazadla a tašky, Módní doplňky, popruh&#10;&#10;Popis byl vytvořen automaticky">
            <a:extLst>
              <a:ext uri="{FF2B5EF4-FFF2-40B4-BE49-F238E27FC236}">
                <a16:creationId xmlns:a16="http://schemas.microsoft.com/office/drawing/2014/main" id="{3F0A7155-B435-5B58-3B1A-90649DF73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87" y="1823425"/>
            <a:ext cx="3595450" cy="4494313"/>
          </a:xfrm>
          <a:prstGeom prst="rect">
            <a:avLst/>
          </a:prstGeom>
        </p:spPr>
      </p:pic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9982BF29-E307-40AD-9DE6-4F8CFB552A68}"/>
              </a:ext>
            </a:extLst>
          </p:cNvPr>
          <p:cNvCxnSpPr>
            <a:cxnSpLocks/>
          </p:cNvCxnSpPr>
          <p:nvPr/>
        </p:nvCxnSpPr>
        <p:spPr>
          <a:xfrm>
            <a:off x="3829812" y="4759569"/>
            <a:ext cx="1617486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05067AC-EFD4-4EB6-A063-F62385957F3A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2599943" y="3688392"/>
            <a:ext cx="2159486" cy="11207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B934B4F-1FFA-4A56-8E8F-40E03755A778}"/>
              </a:ext>
            </a:extLst>
          </p:cNvPr>
          <p:cNvCxnSpPr>
            <a:cxnSpLocks/>
          </p:cNvCxnSpPr>
          <p:nvPr/>
        </p:nvCxnSpPr>
        <p:spPr>
          <a:xfrm>
            <a:off x="2667000" y="2569778"/>
            <a:ext cx="2649953" cy="12724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A0EC2ED2-2EB9-F881-EF04-EFA5116F7357}"/>
              </a:ext>
            </a:extLst>
          </p:cNvPr>
          <p:cNvSpPr txBox="1"/>
          <p:nvPr/>
        </p:nvSpPr>
        <p:spPr>
          <a:xfrm>
            <a:off x="5366949" y="2386905"/>
            <a:ext cx="255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Ucho</a:t>
            </a:r>
          </a:p>
        </p:txBody>
      </p:sp>
    </p:spTree>
    <p:extLst>
      <p:ext uri="{BB962C8B-B14F-4D97-AF65-F5344CB8AC3E}">
        <p14:creationId xmlns:p14="http://schemas.microsoft.com/office/powerpoint/2010/main" val="4260234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na </a:t>
            </a:r>
            <a:r>
              <a:rPr lang="cs-CZ" u="sng" dirty="0" err="1">
                <a:solidFill>
                  <a:srgbClr val="135896"/>
                </a:solidFill>
              </a:rPr>
              <a:t>sedmicku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394"/>
            <a:ext cx="6334125" cy="5089294"/>
          </a:xfrm>
        </p:spPr>
        <p:txBody>
          <a:bodyPr anchor="t">
            <a:normAutofit fontScale="92500"/>
          </a:bodyPr>
          <a:lstStyle/>
          <a:p>
            <a:r>
              <a:rPr lang="cs-CZ" sz="17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3.100,- </a:t>
            </a:r>
          </a:p>
          <a:p>
            <a:r>
              <a:rPr lang="cs-CZ" sz="17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batohu v základní ceně: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pouze na překlopu batohu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Překlop, který může mít jinou barvu než tělo batohu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Kapsička v podšívce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Karabinka na klíče 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Stahovací šňůrka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Kovové zapínání 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Batohové popruhy</a:t>
            </a:r>
          </a:p>
          <a:p>
            <a:pPr algn="just">
              <a:lnSpc>
                <a:spcPct val="120000"/>
              </a:lnSpc>
            </a:pPr>
            <a:r>
              <a:rPr lang="cs-CZ" sz="17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Eko kožený popruh + 200,-</a:t>
            </a:r>
          </a:p>
          <a:p>
            <a:pPr algn="just">
              <a:lnSpc>
                <a:spcPct val="120000"/>
              </a:lnSpc>
            </a:pPr>
            <a:r>
              <a:rPr lang="cs-CZ" sz="17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+100,- </a:t>
            </a:r>
          </a:p>
          <a:p>
            <a:pPr algn="just">
              <a:lnSpc>
                <a:spcPct val="120000"/>
              </a:lnSpc>
            </a:pPr>
            <a:endParaRPr lang="cs-CZ" sz="19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>
              <a:lnSpc>
                <a:spcPct val="120000"/>
              </a:lnSpc>
            </a:pPr>
            <a:endParaRPr lang="en-GB" sz="19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9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/>
          </a:p>
        </p:txBody>
      </p:sp>
      <p:pic>
        <p:nvPicPr>
          <p:cNvPr id="8" name="Obrázek 7" descr="Obsah obrázku láhev, stůl, osoba, víno&#10;&#10;Popis byl vytvořen automaticky">
            <a:extLst>
              <a:ext uri="{FF2B5EF4-FFF2-40B4-BE49-F238E27FC236}">
                <a16:creationId xmlns:a16="http://schemas.microsoft.com/office/drawing/2014/main" id="{2CF8A499-A458-4A17-9D75-12B55326D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83" y="417513"/>
            <a:ext cx="4075705" cy="61150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AE43C8-C5BF-473C-A5FF-EA2EFB294B55}"/>
              </a:ext>
            </a:extLst>
          </p:cNvPr>
          <p:cNvSpPr txBox="1"/>
          <p:nvPr/>
        </p:nvSpPr>
        <p:spPr>
          <a:xfrm>
            <a:off x="8290442" y="6440487"/>
            <a:ext cx="10768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 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tašky na fotografii 3.100,-</a:t>
            </a:r>
            <a:endParaRPr lang="en-GB" sz="10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823FDC-2F8E-4A72-A876-964AEF4EC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289" y="741323"/>
            <a:ext cx="207241" cy="1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Batoh na </a:t>
            </a:r>
            <a:r>
              <a:rPr lang="cs-CZ" u="sng" dirty="0" err="1">
                <a:solidFill>
                  <a:srgbClr val="135896"/>
                </a:solidFill>
              </a:rPr>
              <a:t>sedmicku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3456"/>
            <a:ext cx="5983223" cy="4355488"/>
          </a:xfrm>
        </p:spPr>
        <p:txBody>
          <a:bodyPr anchor="t">
            <a:normAutofit/>
          </a:bodyPr>
          <a:lstStyle/>
          <a:p>
            <a:endParaRPr lang="cs-CZ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dirty="0">
              <a:latin typeface="Century Gothic" panose="020B0502020202020204" pitchFamily="34" charset="0"/>
            </a:endParaRPr>
          </a:p>
        </p:txBody>
      </p:sp>
      <p:pic>
        <p:nvPicPr>
          <p:cNvPr id="8" name="Obrázek 7" descr="Obsah obrázku dřevěné, dřevo, exteriér, příslušenství&#10;&#10;Popis byl vytvořen automaticky">
            <a:extLst>
              <a:ext uri="{FF2B5EF4-FFF2-40B4-BE49-F238E27FC236}">
                <a16:creationId xmlns:a16="http://schemas.microsoft.com/office/drawing/2014/main" id="{C2B1C81B-0813-49C7-AD83-728D64B82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8" y="2025622"/>
            <a:ext cx="2867187" cy="4300780"/>
          </a:xfrm>
          <a:prstGeom prst="rect">
            <a:avLst/>
          </a:prstGeom>
        </p:spPr>
      </p:pic>
      <p:pic>
        <p:nvPicPr>
          <p:cNvPr id="11" name="Obrázek 10" descr="Obsah obrázku oranžová, dřevo&#10;&#10;Popis byl vytvořen automaticky">
            <a:extLst>
              <a:ext uri="{FF2B5EF4-FFF2-40B4-BE49-F238E27FC236}">
                <a16:creationId xmlns:a16="http://schemas.microsoft.com/office/drawing/2014/main" id="{C6E37589-7EDE-4410-B444-17193784A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65" y="768759"/>
            <a:ext cx="3126138" cy="4689208"/>
          </a:xfrm>
          <a:prstGeom prst="rect">
            <a:avLst/>
          </a:prstGeom>
        </p:spPr>
      </p:pic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05067AC-EFD4-4EB6-A063-F62385957F3A}"/>
              </a:ext>
            </a:extLst>
          </p:cNvPr>
          <p:cNvCxnSpPr>
            <a:cxnSpLocks/>
          </p:cNvCxnSpPr>
          <p:nvPr/>
        </p:nvCxnSpPr>
        <p:spPr>
          <a:xfrm flipV="1">
            <a:off x="2602980" y="4061295"/>
            <a:ext cx="1567821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2BB410A-57AB-4897-8FF4-FFE037A0B6A4}"/>
              </a:ext>
            </a:extLst>
          </p:cNvPr>
          <p:cNvSpPr txBox="1"/>
          <p:nvPr/>
        </p:nvSpPr>
        <p:spPr>
          <a:xfrm flipH="1">
            <a:off x="4127142" y="3882935"/>
            <a:ext cx="203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Překlop batohu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B934B4F-1FFA-4A56-8E8F-40E03755A778}"/>
              </a:ext>
            </a:extLst>
          </p:cNvPr>
          <p:cNvCxnSpPr>
            <a:cxnSpLocks/>
          </p:cNvCxnSpPr>
          <p:nvPr/>
        </p:nvCxnSpPr>
        <p:spPr>
          <a:xfrm>
            <a:off x="2242004" y="4829735"/>
            <a:ext cx="1609099" cy="6503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B2E55F64-CE9D-45AC-871B-E1BE70522BF3}"/>
              </a:ext>
            </a:extLst>
          </p:cNvPr>
          <p:cNvCxnSpPr>
            <a:cxnSpLocks/>
          </p:cNvCxnSpPr>
          <p:nvPr/>
        </p:nvCxnSpPr>
        <p:spPr>
          <a:xfrm flipV="1">
            <a:off x="2526200" y="5271578"/>
            <a:ext cx="1567821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9982BF29-E307-40AD-9DE6-4F8CFB552A68}"/>
              </a:ext>
            </a:extLst>
          </p:cNvPr>
          <p:cNvCxnSpPr>
            <a:cxnSpLocks/>
          </p:cNvCxnSpPr>
          <p:nvPr/>
        </p:nvCxnSpPr>
        <p:spPr>
          <a:xfrm flipV="1">
            <a:off x="2511872" y="5918717"/>
            <a:ext cx="1567821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F81E455-421C-41F7-AEDC-727E1067CDC1}"/>
              </a:ext>
            </a:extLst>
          </p:cNvPr>
          <p:cNvSpPr txBox="1"/>
          <p:nvPr/>
        </p:nvSpPr>
        <p:spPr>
          <a:xfrm flipH="1">
            <a:off x="3948552" y="4661368"/>
            <a:ext cx="203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Kovové zapínání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9DFBE2C-14AF-4DD7-A74E-0A7E07529C47}"/>
              </a:ext>
            </a:extLst>
          </p:cNvPr>
          <p:cNvSpPr txBox="1"/>
          <p:nvPr/>
        </p:nvSpPr>
        <p:spPr>
          <a:xfrm flipH="1">
            <a:off x="4100635" y="5074883"/>
            <a:ext cx="22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Tělo batohu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02A876B-CB9C-40BA-82C3-7309BCD21129}"/>
              </a:ext>
            </a:extLst>
          </p:cNvPr>
          <p:cNvSpPr txBox="1"/>
          <p:nvPr/>
        </p:nvSpPr>
        <p:spPr>
          <a:xfrm flipH="1">
            <a:off x="4121730" y="5727637"/>
            <a:ext cx="228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Batohové popruhy</a:t>
            </a: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399165C3-6206-454D-8042-D0D0B3F8BB97}"/>
              </a:ext>
            </a:extLst>
          </p:cNvPr>
          <p:cNvCxnSpPr>
            <a:cxnSpLocks/>
          </p:cNvCxnSpPr>
          <p:nvPr/>
        </p:nvCxnSpPr>
        <p:spPr>
          <a:xfrm flipH="1" flipV="1">
            <a:off x="6832073" y="2645686"/>
            <a:ext cx="1858790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382C49B5-7E0F-4223-8324-34A7641E5DD5}"/>
              </a:ext>
            </a:extLst>
          </p:cNvPr>
          <p:cNvCxnSpPr>
            <a:cxnSpLocks/>
          </p:cNvCxnSpPr>
          <p:nvPr/>
        </p:nvCxnSpPr>
        <p:spPr>
          <a:xfrm flipH="1" flipV="1">
            <a:off x="7276081" y="3131101"/>
            <a:ext cx="1880994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52514DD-4266-47C9-A16D-9E0F5FCA470F}"/>
              </a:ext>
            </a:extLst>
          </p:cNvPr>
          <p:cNvCxnSpPr>
            <a:cxnSpLocks/>
          </p:cNvCxnSpPr>
          <p:nvPr/>
        </p:nvCxnSpPr>
        <p:spPr>
          <a:xfrm flipH="1" flipV="1">
            <a:off x="7648115" y="3590686"/>
            <a:ext cx="2085496" cy="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A9BE002A-98AE-4AB3-840D-E5C63C53A466}"/>
              </a:ext>
            </a:extLst>
          </p:cNvPr>
          <p:cNvSpPr txBox="1"/>
          <p:nvPr/>
        </p:nvSpPr>
        <p:spPr>
          <a:xfrm>
            <a:off x="831587" y="1379291"/>
            <a:ext cx="704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Rozměry: výška batohu 40 cm x  šířka 28 cm, šířka dna 10 cm</a:t>
            </a:r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C4552EC7-AEC7-472E-997E-738C50D0816A}"/>
              </a:ext>
            </a:extLst>
          </p:cNvPr>
          <p:cNvSpPr txBox="1"/>
          <p:nvPr/>
        </p:nvSpPr>
        <p:spPr>
          <a:xfrm>
            <a:off x="5440381" y="3410759"/>
            <a:ext cx="22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Kapsa v podšívce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0CCDB485-DBF3-4C11-AB62-8DC4C7BBD932}"/>
              </a:ext>
            </a:extLst>
          </p:cNvPr>
          <p:cNvSpPr txBox="1"/>
          <p:nvPr/>
        </p:nvSpPr>
        <p:spPr>
          <a:xfrm flipH="1">
            <a:off x="5084779" y="2928697"/>
            <a:ext cx="242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klíče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1F2F607-3F7B-4C36-A169-B20FBA4B269D}"/>
              </a:ext>
            </a:extLst>
          </p:cNvPr>
          <p:cNvSpPr txBox="1"/>
          <p:nvPr/>
        </p:nvSpPr>
        <p:spPr>
          <a:xfrm>
            <a:off x="4759573" y="2436786"/>
            <a:ext cx="255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Stahovací šňůrka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2981769-1475-4283-BB57-8C6DF66E728E}"/>
              </a:ext>
            </a:extLst>
          </p:cNvPr>
          <p:cNvSpPr txBox="1"/>
          <p:nvPr/>
        </p:nvSpPr>
        <p:spPr>
          <a:xfrm>
            <a:off x="1046021" y="6387863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batohu na fotografii 3.100,-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01789B-2E68-4729-8996-33E2F4BC4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543" y="699372"/>
            <a:ext cx="210289" cy="1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Taška na </a:t>
            </a:r>
            <a:r>
              <a:rPr lang="cs-CZ" u="sng" dirty="0" err="1">
                <a:solidFill>
                  <a:srgbClr val="135896"/>
                </a:solidFill>
              </a:rPr>
              <a:t>kocárek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4" y="1325793"/>
            <a:ext cx="6784341" cy="4894031"/>
          </a:xfrm>
        </p:spPr>
        <p:txBody>
          <a:bodyPr>
            <a:noAutofit/>
          </a:bodyPr>
          <a:lstStyle/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Základní cena: 4.550,-</a:t>
            </a:r>
          </a:p>
          <a:p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Součástí tašky v základní ceně:</a:t>
            </a:r>
          </a:p>
          <a:p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Jednobarevná výšivka umístěna uprostřed tašky</a:t>
            </a:r>
            <a:endParaRPr lang="cs-CZ" sz="16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Podklad tašky jednobarevný nebo dvoubarevný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Vypodšívkovaný vnitřek vybaven 2 bočními kapsami a 2 očky s gumou na láhve s pitím a karabinkou na klíče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Vyztužené dno tašky, ze spodní strany chráněné kovovými cvoky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2 praktické popruhy přes rameno dlouhé 55 cm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Ramenní batohový popruh na karabinkách (odepínatelný, až 130 cm dlouhý)</a:t>
            </a:r>
          </a:p>
          <a:p>
            <a:pPr algn="just"/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 Jednobarevná výšivka</a:t>
            </a:r>
          </a:p>
          <a:p>
            <a:pPr algn="just">
              <a:lnSpc>
                <a:spcPct val="120000"/>
              </a:lnSpc>
            </a:pPr>
            <a:r>
              <a:rPr lang="cs-CZ" sz="16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Další možnosti batohu:</a:t>
            </a:r>
          </a:p>
          <a:p>
            <a:pPr algn="just">
              <a:lnSpc>
                <a:spcPct val="120000"/>
              </a:lnSpc>
            </a:pPr>
            <a:r>
              <a:rPr lang="cs-CZ" sz="16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Každá další barva výšivky navíc + 100,- </a:t>
            </a:r>
          </a:p>
          <a:p>
            <a:pPr algn="just"/>
            <a:endParaRPr lang="en-GB" sz="12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  <a:p>
            <a:endParaRPr lang="en-GB" sz="1800" b="1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1947EF-E841-4E0D-B57C-BC985E73D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8338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Obrázek 5" descr="Obsah obrázku země&#10;&#10;Popis byl vytvořen automaticky">
            <a:extLst>
              <a:ext uri="{FF2B5EF4-FFF2-40B4-BE49-F238E27FC236}">
                <a16:creationId xmlns:a16="http://schemas.microsoft.com/office/drawing/2014/main" id="{38780CD3-048A-4995-8DE2-CD98C567D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70" y="365125"/>
            <a:ext cx="4090439" cy="61356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1C49F26-E41C-42A5-B663-254BBBD2DCB2}"/>
              </a:ext>
            </a:extLst>
          </p:cNvPr>
          <p:cNvSpPr txBox="1"/>
          <p:nvPr/>
        </p:nvSpPr>
        <p:spPr>
          <a:xfrm>
            <a:off x="8355096" y="6456358"/>
            <a:ext cx="10768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 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tašky na fotografii 4.650,-</a:t>
            </a:r>
            <a:endParaRPr lang="en-GB" sz="10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DCEA5C4-F949-4339-97A0-4E8EFE852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675417"/>
            <a:ext cx="216416" cy="1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10000" pressure="2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F19CF-A2B5-4A0A-9281-1FE747B2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135896"/>
                </a:solidFill>
              </a:rPr>
              <a:t>Taška na </a:t>
            </a:r>
            <a:r>
              <a:rPr lang="cs-CZ" u="sng" dirty="0" err="1">
                <a:solidFill>
                  <a:srgbClr val="135896"/>
                </a:solidFill>
              </a:rPr>
              <a:t>kocárek</a:t>
            </a:r>
            <a:endParaRPr lang="en-GB" u="sng" dirty="0">
              <a:solidFill>
                <a:srgbClr val="13589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F1412-39C2-4ED9-9AE3-6DF3B87B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322" y="1403670"/>
            <a:ext cx="7795260" cy="45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Rozměry : výška tašky 35cm x 55 šířka, šířka dna 18 cm </a:t>
            </a:r>
          </a:p>
          <a:p>
            <a:pPr marL="0" indent="0" algn="just">
              <a:buNone/>
            </a:pPr>
            <a:endParaRPr lang="en-GB" sz="12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1E7418D-C580-4339-BF0E-9AD788B72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-92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1947EF-E841-4E0D-B57C-BC985E73D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8338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Obrázek 5" descr="Obsah obrázku patro, interiér&#10;&#10;Popis byl vytvořen automaticky">
            <a:extLst>
              <a:ext uri="{FF2B5EF4-FFF2-40B4-BE49-F238E27FC236}">
                <a16:creationId xmlns:a16="http://schemas.microsoft.com/office/drawing/2014/main" id="{D6A30EA5-BC9A-4366-9FAB-FA7E7E459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8" y="2058146"/>
            <a:ext cx="3133725" cy="470058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01B4AC-278B-4FA8-B26C-1C8EA5FECE73}"/>
              </a:ext>
            </a:extLst>
          </p:cNvPr>
          <p:cNvSpPr txBox="1"/>
          <p:nvPr/>
        </p:nvSpPr>
        <p:spPr>
          <a:xfrm>
            <a:off x="8770733" y="6162306"/>
            <a:ext cx="10768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 </a:t>
            </a:r>
            <a:r>
              <a:rPr lang="cs-CZ" sz="1000" dirty="0">
                <a:solidFill>
                  <a:srgbClr val="135896"/>
                </a:solidFill>
                <a:latin typeface="Century Gothic" panose="020B0502020202020204" pitchFamily="34" charset="0"/>
                <a:cs typeface="Dubai" panose="020B0503030403030204" pitchFamily="34" charset="-78"/>
              </a:rPr>
              <a:t>Cena tašky na fotografii 4.650,-</a:t>
            </a:r>
            <a:endParaRPr lang="en-GB" sz="1000" dirty="0">
              <a:solidFill>
                <a:srgbClr val="135896"/>
              </a:solidFill>
              <a:latin typeface="Century Gothic" panose="020B0502020202020204" pitchFamily="34" charset="0"/>
              <a:cs typeface="Dubai" panose="020B0503030403030204" pitchFamily="34" charset="-78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485E44C-8BEE-481F-A1DD-F4F9531C7257}"/>
              </a:ext>
            </a:extLst>
          </p:cNvPr>
          <p:cNvCxnSpPr>
            <a:cxnSpLocks/>
          </p:cNvCxnSpPr>
          <p:nvPr/>
        </p:nvCxnSpPr>
        <p:spPr>
          <a:xfrm>
            <a:off x="3121891" y="4985218"/>
            <a:ext cx="1502332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9617414-67E9-487A-8C83-F17F4E450744}"/>
              </a:ext>
            </a:extLst>
          </p:cNvPr>
          <p:cNvCxnSpPr>
            <a:cxnSpLocks/>
          </p:cNvCxnSpPr>
          <p:nvPr/>
        </p:nvCxnSpPr>
        <p:spPr>
          <a:xfrm flipV="1">
            <a:off x="2784750" y="4442423"/>
            <a:ext cx="1567821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CD896CA-C79F-4F90-A9F3-66FC362F35AF}"/>
              </a:ext>
            </a:extLst>
          </p:cNvPr>
          <p:cNvCxnSpPr>
            <a:cxnSpLocks/>
          </p:cNvCxnSpPr>
          <p:nvPr/>
        </p:nvCxnSpPr>
        <p:spPr>
          <a:xfrm flipV="1">
            <a:off x="2470339" y="5677369"/>
            <a:ext cx="1898686" cy="1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Obrázek 16" descr="Obsah obrázku interiér&#10;&#10;Popis byl vytvořen automaticky">
            <a:extLst>
              <a:ext uri="{FF2B5EF4-FFF2-40B4-BE49-F238E27FC236}">
                <a16:creationId xmlns:a16="http://schemas.microsoft.com/office/drawing/2014/main" id="{22C5ABA6-BC0B-4A48-8EB5-E7B976179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16" y="1155966"/>
            <a:ext cx="3374231" cy="5061347"/>
          </a:xfrm>
          <a:prstGeom prst="rect">
            <a:avLst/>
          </a:prstGeom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465DEBE-9F1F-440B-803F-F6BD825DF6BB}"/>
              </a:ext>
            </a:extLst>
          </p:cNvPr>
          <p:cNvCxnSpPr>
            <a:cxnSpLocks/>
          </p:cNvCxnSpPr>
          <p:nvPr/>
        </p:nvCxnSpPr>
        <p:spPr>
          <a:xfrm flipH="1" flipV="1">
            <a:off x="7787997" y="3227231"/>
            <a:ext cx="1479169" cy="3208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A023F04-DD92-4866-94EB-CA77C387AA83}"/>
              </a:ext>
            </a:extLst>
          </p:cNvPr>
          <p:cNvCxnSpPr>
            <a:cxnSpLocks/>
          </p:cNvCxnSpPr>
          <p:nvPr/>
        </p:nvCxnSpPr>
        <p:spPr>
          <a:xfrm flipH="1">
            <a:off x="7707472" y="4257757"/>
            <a:ext cx="2516556" cy="113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4602331-FEF1-402C-8D4B-B4A8976849DE}"/>
              </a:ext>
            </a:extLst>
          </p:cNvPr>
          <p:cNvCxnSpPr>
            <a:cxnSpLocks/>
          </p:cNvCxnSpPr>
          <p:nvPr/>
        </p:nvCxnSpPr>
        <p:spPr>
          <a:xfrm flipH="1">
            <a:off x="7924164" y="3686640"/>
            <a:ext cx="1858790" cy="0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4BC08D1-496D-4D70-BBD2-08EC616554EA}"/>
              </a:ext>
            </a:extLst>
          </p:cNvPr>
          <p:cNvSpPr txBox="1"/>
          <p:nvPr/>
        </p:nvSpPr>
        <p:spPr>
          <a:xfrm>
            <a:off x="5916215" y="4073091"/>
            <a:ext cx="212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Zapínání na zip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9E952AC-F0B6-4CD9-ADEE-0F006C2EB74A}"/>
              </a:ext>
            </a:extLst>
          </p:cNvPr>
          <p:cNvSpPr txBox="1"/>
          <p:nvPr/>
        </p:nvSpPr>
        <p:spPr>
          <a:xfrm>
            <a:off x="3948906" y="3033556"/>
            <a:ext cx="397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Batohový popruh – 130 cm dlouhý 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0670D49-B45C-47DC-B80E-2002E94E587C}"/>
              </a:ext>
            </a:extLst>
          </p:cNvPr>
          <p:cNvSpPr txBox="1"/>
          <p:nvPr/>
        </p:nvSpPr>
        <p:spPr>
          <a:xfrm>
            <a:off x="4197128" y="3519659"/>
            <a:ext cx="383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Karabinka na odepnutí popruhu</a:t>
            </a: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A235C08D-0C6D-437B-8DCE-BF1308AE1A5B}"/>
              </a:ext>
            </a:extLst>
          </p:cNvPr>
          <p:cNvCxnSpPr>
            <a:cxnSpLocks/>
          </p:cNvCxnSpPr>
          <p:nvPr/>
        </p:nvCxnSpPr>
        <p:spPr>
          <a:xfrm flipH="1">
            <a:off x="7310057" y="2773107"/>
            <a:ext cx="2516556" cy="1132"/>
          </a:xfrm>
          <a:prstGeom prst="straightConnector1">
            <a:avLst/>
          </a:prstGeom>
          <a:ln w="28575">
            <a:solidFill>
              <a:srgbClr val="13589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E20C33B-A09D-476A-A58A-CA8C03B31CC7}"/>
              </a:ext>
            </a:extLst>
          </p:cNvPr>
          <p:cNvSpPr txBox="1"/>
          <p:nvPr/>
        </p:nvSpPr>
        <p:spPr>
          <a:xfrm>
            <a:off x="4273165" y="2297854"/>
            <a:ext cx="318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Univerzální zapínání na kočár na suchý zip a druky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45B43457-2864-4DB3-8478-B5C73D6713C1}"/>
              </a:ext>
            </a:extLst>
          </p:cNvPr>
          <p:cNvSpPr txBox="1"/>
          <p:nvPr/>
        </p:nvSpPr>
        <p:spPr>
          <a:xfrm>
            <a:off x="4318089" y="4246555"/>
            <a:ext cx="168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Střed tašky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3CD8E1A-E298-495A-8AFC-999BE5E2C7A0}"/>
              </a:ext>
            </a:extLst>
          </p:cNvPr>
          <p:cNvSpPr txBox="1"/>
          <p:nvPr/>
        </p:nvSpPr>
        <p:spPr>
          <a:xfrm>
            <a:off x="4588748" y="4777206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Boky tašky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7E199F10-2467-4A0B-9554-3300141BB195}"/>
              </a:ext>
            </a:extLst>
          </p:cNvPr>
          <p:cNvSpPr txBox="1"/>
          <p:nvPr/>
        </p:nvSpPr>
        <p:spPr>
          <a:xfrm>
            <a:off x="4326812" y="5427784"/>
            <a:ext cx="334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135896"/>
                </a:solidFill>
                <a:latin typeface="Century Gothic" panose="020B0502020202020204" pitchFamily="34" charset="0"/>
              </a:rPr>
              <a:t>Ramenní batohový popruh 55 cm dlouhý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70B87-8F74-4D46-85FD-C0E742D74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226" y="703047"/>
            <a:ext cx="172038" cy="13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868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</TotalTime>
  <Words>1909</Words>
  <Application>Microsoft Office PowerPoint</Application>
  <PresentationFormat>Širokoúhlá obrazovka</PresentationFormat>
  <Paragraphs>393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5" baseType="lpstr">
      <vt:lpstr>Abadi</vt:lpstr>
      <vt:lpstr>Arial</vt:lpstr>
      <vt:lpstr>Arial</vt:lpstr>
      <vt:lpstr>Book Antiqua</vt:lpstr>
      <vt:lpstr>Calisto MT</vt:lpstr>
      <vt:lpstr>Century Gothic</vt:lpstr>
      <vt:lpstr>Constantia</vt:lpstr>
      <vt:lpstr>Modern Love</vt:lpstr>
      <vt:lpstr>Poppins</vt:lpstr>
      <vt:lpstr>The Hand</vt:lpstr>
      <vt:lpstr>SketchyVTI</vt:lpstr>
      <vt:lpstr>Ceník pro výrobky ze 100% ovčí Merino plsti. 2025</vt:lpstr>
      <vt:lpstr>Proc je ovcí Merino vlna vyjímecná?</vt:lpstr>
      <vt:lpstr>Obecné informaceinformace</vt:lpstr>
      <vt:lpstr>Batoh do nepohody </vt:lpstr>
      <vt:lpstr>Batoh do nepohody</vt:lpstr>
      <vt:lpstr>Batoh na sedmicku</vt:lpstr>
      <vt:lpstr>Batoh na sedmicku</vt:lpstr>
      <vt:lpstr>Taška na kocárek</vt:lpstr>
      <vt:lpstr>Taška na kocárek</vt:lpstr>
      <vt:lpstr>Batoh / kabelka 2 v 1</vt:lpstr>
      <vt:lpstr>Batoh / kabelka 2 v 1</vt:lpstr>
      <vt:lpstr>Batoh na výlet</vt:lpstr>
      <vt:lpstr>Batoh na výlet</vt:lpstr>
      <vt:lpstr>Kabelka</vt:lpstr>
      <vt:lpstr>Kabelka </vt:lpstr>
      <vt:lpstr>Malý batoh </vt:lpstr>
      <vt:lpstr>Malý batoh </vt:lpstr>
      <vt:lpstr>Kabelka s preklopem – velikost M nebo L</vt:lpstr>
      <vt:lpstr>Kabelka s preklopem – velikost M nebo L</vt:lpstr>
      <vt:lpstr>Kabelka bez preklopu – velikost M nebo L</vt:lpstr>
      <vt:lpstr>Kabelka bez preklopu – velikost M nebo L</vt:lpstr>
      <vt:lpstr>Psanícko</vt:lpstr>
      <vt:lpstr>Psanícko</vt:lpstr>
      <vt:lpstr>Folklorní pytlík</vt:lpstr>
      <vt:lpstr>Folklorní pytlík</vt:lpstr>
      <vt:lpstr>Velká taška </vt:lpstr>
      <vt:lpstr>Velká taška  </vt:lpstr>
      <vt:lpstr>Taška pres rameno</vt:lpstr>
      <vt:lpstr>Taška pres rameno</vt:lpstr>
      <vt:lpstr>Výšivky na bundy</vt:lpstr>
      <vt:lpstr>Výšivky na bundy</vt:lpstr>
      <vt:lpstr>Vzorník barev </vt:lpstr>
      <vt:lpstr>Vzorník barev </vt:lpstr>
      <vt:lpstr>Dekujeme za Váš zájem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Ceník 2020</dc:title>
  <dc:creator>Pěček Jakub</dc:creator>
  <cp:lastModifiedBy>Alexandra Pěčková</cp:lastModifiedBy>
  <cp:revision>196</cp:revision>
  <cp:lastPrinted>2022-02-04T13:02:24Z</cp:lastPrinted>
  <dcterms:created xsi:type="dcterms:W3CDTF">2020-04-16T18:49:47Z</dcterms:created>
  <dcterms:modified xsi:type="dcterms:W3CDTF">2025-11-21T18:42:38Z</dcterms:modified>
</cp:coreProperties>
</file>